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35"/>
  </p:notesMasterIdLst>
  <p:handoutMasterIdLst>
    <p:handoutMasterId r:id="rId36"/>
  </p:handoutMasterIdLst>
  <p:sldIdLst>
    <p:sldId id="342" r:id="rId2"/>
    <p:sldId id="359" r:id="rId3"/>
    <p:sldId id="375" r:id="rId4"/>
    <p:sldId id="360" r:id="rId5"/>
    <p:sldId id="377" r:id="rId6"/>
    <p:sldId id="376" r:id="rId7"/>
    <p:sldId id="357" r:id="rId8"/>
    <p:sldId id="358" r:id="rId9"/>
    <p:sldId id="361" r:id="rId10"/>
    <p:sldId id="362" r:id="rId11"/>
    <p:sldId id="363" r:id="rId12"/>
    <p:sldId id="364" r:id="rId13"/>
    <p:sldId id="366" r:id="rId14"/>
    <p:sldId id="367" r:id="rId15"/>
    <p:sldId id="370" r:id="rId16"/>
    <p:sldId id="371" r:id="rId17"/>
    <p:sldId id="372" r:id="rId18"/>
    <p:sldId id="352" r:id="rId19"/>
    <p:sldId id="353" r:id="rId20"/>
    <p:sldId id="354" r:id="rId21"/>
    <p:sldId id="378" r:id="rId22"/>
    <p:sldId id="379" r:id="rId23"/>
    <p:sldId id="388" r:id="rId24"/>
    <p:sldId id="380" r:id="rId25"/>
    <p:sldId id="381" r:id="rId26"/>
    <p:sldId id="382" r:id="rId27"/>
    <p:sldId id="383" r:id="rId28"/>
    <p:sldId id="384" r:id="rId29"/>
    <p:sldId id="385" r:id="rId30"/>
    <p:sldId id="389" r:id="rId31"/>
    <p:sldId id="386" r:id="rId32"/>
    <p:sldId id="387" r:id="rId33"/>
    <p:sldId id="391"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36">
          <p15:clr>
            <a:srgbClr val="A4A3A4"/>
          </p15:clr>
        </p15:guide>
        <p15:guide id="3" pos="5619">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5D"/>
    <a:srgbClr val="5E97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88" autoAdjust="0"/>
  </p:normalViewPr>
  <p:slideViewPr>
    <p:cSldViewPr snapToGrid="0" snapToObjects="1" showGuides="1">
      <p:cViewPr varScale="1">
        <p:scale>
          <a:sx n="61" d="100"/>
          <a:sy n="61" d="100"/>
        </p:scale>
        <p:origin x="1656" y="72"/>
      </p:cViewPr>
      <p:guideLst>
        <p:guide orient="horz" pos="2160"/>
        <p:guide pos="136"/>
        <p:guide pos="5619"/>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F999DE-3D84-A642-9AD6-8D61CFAE666A}" type="datetimeFigureOut">
              <a:rPr lang="en-US" smtClean="0"/>
              <a:pPr/>
              <a:t>9/9/2015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E970AD-FFAB-7D46-87B3-777A20E4F2D8}" type="slidenum">
              <a:rPr lang="en-US" smtClean="0"/>
              <a:pPr/>
              <a:t>‹#›</a:t>
            </a:fld>
            <a:endParaRPr lang="en-US" dirty="0"/>
          </a:p>
        </p:txBody>
      </p:sp>
    </p:spTree>
    <p:extLst>
      <p:ext uri="{BB962C8B-B14F-4D97-AF65-F5344CB8AC3E}">
        <p14:creationId xmlns:p14="http://schemas.microsoft.com/office/powerpoint/2010/main" val="438167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1EE16D-9B60-954E-838C-DC96A4A7C5E1}" type="datetimeFigureOut">
              <a:rPr lang="en-US" smtClean="0"/>
              <a:pPr/>
              <a:t>9/9/2015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17AE095-82E2-1445-BF41-146BFA823AD3}" type="slidenum">
              <a:rPr lang="en-US" smtClean="0"/>
              <a:pPr/>
              <a:t>‹#›</a:t>
            </a:fld>
            <a:endParaRPr lang="en-US" dirty="0"/>
          </a:p>
        </p:txBody>
      </p:sp>
    </p:spTree>
    <p:extLst>
      <p:ext uri="{BB962C8B-B14F-4D97-AF65-F5344CB8AC3E}">
        <p14:creationId xmlns:p14="http://schemas.microsoft.com/office/powerpoint/2010/main" val="8035237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17AE095-82E2-1445-BF41-146BFA823AD3}" type="slidenum">
              <a:rPr lang="en-US" smtClean="0"/>
              <a:pPr/>
              <a:t>1</a:t>
            </a:fld>
            <a:endParaRPr lang="en-US" dirty="0"/>
          </a:p>
        </p:txBody>
      </p:sp>
    </p:spTree>
    <p:extLst>
      <p:ext uri="{BB962C8B-B14F-4D97-AF65-F5344CB8AC3E}">
        <p14:creationId xmlns:p14="http://schemas.microsoft.com/office/powerpoint/2010/main" val="506273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7AE095-82E2-1445-BF41-146BFA823AD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78950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EDC utilizes a structured process that brings national attention to innovation, elevates the conversation to decision-makers and provides technical support to </a:t>
            </a:r>
            <a:r>
              <a:rPr lang="en-US" sz="1200" kern="1200" dirty="0" smtClean="0">
                <a:solidFill>
                  <a:schemeClr val="tx1"/>
                </a:solidFill>
                <a:effectLst/>
                <a:latin typeface="+mn-lt"/>
                <a:ea typeface="+mn-ea"/>
                <a:cs typeface="+mn-cs"/>
              </a:rPr>
              <a:t>overcome any barriers to implementation</a:t>
            </a:r>
            <a:r>
              <a:rPr lang="en-US" sz="1200" b="0" i="0" u="none" strike="noStrike" kern="1200" baseline="0" dirty="0" smtClean="0">
                <a:solidFill>
                  <a:schemeClr val="tx1"/>
                </a:solidFill>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Innovation is local - </a:t>
            </a:r>
            <a:r>
              <a:rPr lang="en-US" dirty="0" smtClean="0"/>
              <a:t>State DOTs serve as innovation leaders for their States and, by partnering with local agencies and industry stakeholders, they play a pivotal role in innovation deployment</a:t>
            </a:r>
            <a:r>
              <a:rPr lang="en-US" baseline="0" dirty="0" smtClean="0"/>
              <a:t> so the approach must be stakeholder driven.</a:t>
            </a:r>
            <a:endParaRPr lang="en-US" sz="1200" b="0" i="0" u="none" strike="noStrike" kern="1200" baseline="0" dirty="0" smtClean="0">
              <a:solidFill>
                <a:schemeClr val="tx1"/>
              </a:solidFill>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effectLst/>
              <a:latin typeface="+mn-lt"/>
              <a:ea typeface="+mn-ea"/>
              <a:cs typeface="+mn-cs"/>
            </a:endParaRPr>
          </a:p>
          <a:p>
            <a:pPr defTabSz="914350"/>
            <a:r>
              <a:rPr lang="en-US" baseline="0" dirty="0" smtClean="0"/>
              <a:t>Stakeholders are actively engaged throughout the entire process from selection through deployment.</a:t>
            </a:r>
          </a:p>
          <a:p>
            <a:pPr defTabSz="914350"/>
            <a:endParaRPr lang="en-US" baseline="0" dirty="0" smtClean="0"/>
          </a:p>
          <a:p>
            <a:pPr defTabSz="914350"/>
            <a:r>
              <a:rPr lang="en-US" baseline="0" dirty="0" smtClean="0"/>
              <a:t>Stakeholder input is essential to ensure the innovations are market-ready and there is buy-in and support for deployment.</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Limiting to a small set of innovations is key to be able to focus resources and achieve measurable results.</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Promotion</a:t>
            </a:r>
            <a:r>
              <a:rPr lang="en-US" sz="1200" kern="1200" baseline="0" dirty="0" smtClean="0">
                <a:solidFill>
                  <a:schemeClr val="tx1"/>
                </a:solidFill>
                <a:effectLst/>
                <a:latin typeface="+mn-lt"/>
                <a:ea typeface="+mn-ea"/>
                <a:cs typeface="+mn-cs"/>
              </a:rPr>
              <a:t> of the innovations and providing support for deployment activities through multiple communication mechanisms is essential.  </a:t>
            </a:r>
            <a:endParaRPr lang="en-US" sz="1200" kern="120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The two-year cycle provides a sense of urgency and setting performance goals increases accountability to advance innovations.</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Resources such as technical assistance and funding help stakeholders overcome barriers to advance innovations.  The top-down and bottom-up engagement and support of highway stakeholders raises awareness of the various innovations and increases the knowledge base to support implementation.</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Lastly, visible and engaged leadership is a must.  Natural resistance to change can be minimized when leadership supports and encourages innovation.</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effectLst/>
              <a:latin typeface="+mn-lt"/>
              <a:ea typeface="+mn-ea"/>
              <a:cs typeface="+mn-cs"/>
            </a:endParaRPr>
          </a:p>
          <a:p>
            <a:pPr marL="0" indent="0" defTabSz="931774">
              <a:buFont typeface="Arial" panose="020B0604020202020204" pitchFamily="34" charset="0"/>
              <a:buNone/>
            </a:pPr>
            <a:r>
              <a:rPr lang="en-US" sz="1200" b="0" i="0" u="none" strike="noStrike" kern="1200" baseline="0" dirty="0" smtClean="0">
                <a:solidFill>
                  <a:schemeClr val="tx1"/>
                </a:solidFill>
                <a:latin typeface="+mn-lt"/>
                <a:ea typeface="+mn-ea"/>
                <a:cs typeface="+mn-cs"/>
              </a:rPr>
              <a:t>The result is rapid technology transfer and accelerated deployment of innovation across the nation.</a:t>
            </a:r>
            <a:endParaRPr lang="en-US" sz="1200" dirty="0" smtClean="0"/>
          </a:p>
        </p:txBody>
      </p:sp>
      <p:sp>
        <p:nvSpPr>
          <p:cNvPr id="4" name="Slide Number Placeholder 3"/>
          <p:cNvSpPr>
            <a:spLocks noGrp="1"/>
          </p:cNvSpPr>
          <p:nvPr>
            <p:ph type="sldNum" sz="quarter" idx="10"/>
          </p:nvPr>
        </p:nvSpPr>
        <p:spPr/>
        <p:txBody>
          <a:bodyPr/>
          <a:lstStyle/>
          <a:p>
            <a:fld id="{A17AE095-82E2-1445-BF41-146BFA823AD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7895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pPr>
            <a:r>
              <a:rPr lang="en-US" sz="1200" dirty="0" smtClean="0"/>
              <a:t>The EDC</a:t>
            </a:r>
            <a:r>
              <a:rPr lang="en-US" sz="1200" baseline="0" dirty="0" smtClean="0"/>
              <a:t> initiative has resulted in making broad impacts in:</a:t>
            </a:r>
          </a:p>
          <a:p>
            <a:pPr marL="0" indent="0" defTabSz="931774">
              <a:buFont typeface="Arial" panose="020B0604020202020204" pitchFamily="34" charset="0"/>
              <a:buNone/>
            </a:pPr>
            <a:endParaRPr lang="en-US" sz="1200" baseline="0" dirty="0" smtClean="0"/>
          </a:p>
          <a:p>
            <a:pPr marL="228600" indent="-228600" defTabSz="931774">
              <a:buFont typeface="Arial" panose="020B0604020202020204" pitchFamily="34" charset="0"/>
              <a:buAutoNum type="arabicParenR"/>
            </a:pPr>
            <a:r>
              <a:rPr lang="en-US" sz="1200" baseline="0" dirty="0" smtClean="0"/>
              <a:t>Creating a culture of innovation within the highway community</a:t>
            </a:r>
          </a:p>
          <a:p>
            <a:pPr marL="228600" indent="-228600" defTabSz="931774">
              <a:buFont typeface="Arial" panose="020B0604020202020204" pitchFamily="34" charset="0"/>
              <a:buAutoNum type="arabicParenR"/>
            </a:pPr>
            <a:endParaRPr lang="en-US" sz="1200" baseline="0" dirty="0" smtClean="0"/>
          </a:p>
          <a:p>
            <a:r>
              <a:rPr lang="en-US" dirty="0" smtClean="0"/>
              <a:t>A key component to institutionalizing this culture of innovation was the use of the state-based approach and development of the State Transportation Innovation Council (STIC) model.  </a:t>
            </a:r>
          </a:p>
          <a:p>
            <a:endParaRPr lang="en-US" dirty="0" smtClean="0"/>
          </a:p>
          <a:p>
            <a:r>
              <a:rPr lang="en-US" dirty="0" smtClean="0"/>
              <a:t>The STIC concept is about establishing a group of representatives from various levels of the highway community in each State to comprehensively and strategically consider all sources of innovation.  </a:t>
            </a:r>
          </a:p>
          <a:p>
            <a:endParaRPr lang="en-US" dirty="0" smtClean="0"/>
          </a:p>
          <a:p>
            <a:r>
              <a:rPr lang="en-US" dirty="0" smtClean="0"/>
              <a:t>The STIC model puts the State in the driver’s seat to select the innovations that best fit the State’s unique needs and approaches and then get those innovations into practice quickly.  </a:t>
            </a:r>
          </a:p>
          <a:p>
            <a:endParaRPr lang="en-US" dirty="0" smtClean="0"/>
          </a:p>
          <a:p>
            <a:r>
              <a:rPr lang="en-US" dirty="0" smtClean="0"/>
              <a:t>A formalized council or equivalent forum affirms a State’s commitment to identify and institutionalize innovations, ensuring innovation deployment will continue as a business practice for years to come.  </a:t>
            </a:r>
          </a:p>
          <a:p>
            <a:endParaRPr lang="en-US" dirty="0" smtClean="0"/>
          </a:p>
          <a:p>
            <a:r>
              <a:rPr lang="en-US" dirty="0" smtClean="0"/>
              <a:t>With a STIC or equivalent forum established in nearly every State (46 formal STICs established to date), we now have a national network to exchange best practices, technologies, and innovations and get them into widespread use across the nation.</a:t>
            </a:r>
          </a:p>
          <a:p>
            <a:pPr marL="685800" lvl="1" indent="-228600" defTabSz="931774">
              <a:buFont typeface="Arial" panose="020B0604020202020204" pitchFamily="34" charset="0"/>
              <a:buAutoNum type="arabicParenR"/>
            </a:pPr>
            <a:endParaRPr lang="en-US" sz="1200" baseline="0" dirty="0" smtClean="0"/>
          </a:p>
          <a:p>
            <a:pPr marL="228600" indent="-228600" defTabSz="931774">
              <a:buFont typeface="+mj-lt"/>
              <a:buAutoNum type="arabicParenR" startAt="2"/>
            </a:pPr>
            <a:r>
              <a:rPr lang="en-US" sz="1200" baseline="0" dirty="0" smtClean="0"/>
              <a:t>Accelerating the deployment of innovations across the country</a:t>
            </a:r>
          </a:p>
          <a:p>
            <a:pPr marL="0" marR="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marR="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Since EDC’s inception, e</a:t>
            </a:r>
            <a:r>
              <a:rPr lang="en-US" sz="1200" kern="1200" dirty="0" smtClean="0">
                <a:solidFill>
                  <a:schemeClr val="tx1"/>
                </a:solidFill>
                <a:effectLst/>
                <a:latin typeface="+mn-lt"/>
                <a:ea typeface="+mn-ea"/>
                <a:cs typeface="+mn-cs"/>
              </a:rPr>
              <a:t>very state transportation agency has used eight or more of the innovations promoted under the initiative, and some have adopted over twenty.</a:t>
            </a:r>
            <a:endParaRPr lang="en-US" sz="1200" baseline="0" dirty="0" smtClean="0"/>
          </a:p>
          <a:p>
            <a:pPr marL="228600" indent="-228600" defTabSz="931774">
              <a:buFont typeface="Arial" panose="020B0604020202020204" pitchFamily="34" charset="0"/>
              <a:buAutoNum type="arabicParenR"/>
            </a:pPr>
            <a:endParaRPr lang="en-US" sz="1200" baseline="0" dirty="0" smtClean="0"/>
          </a:p>
          <a:p>
            <a:pPr marL="0" indent="0" defTabSz="931774">
              <a:buFont typeface="Arial" panose="020B0604020202020204" pitchFamily="34" charset="0"/>
              <a:buNone/>
            </a:pPr>
            <a:r>
              <a:rPr lang="en-US" sz="1200" baseline="0" dirty="0" smtClean="0"/>
              <a:t>Along with these innovations come the resulting benefits toward shortening project delivery, enhancing safety, reducing congestion, and improving environmental sustainability. </a:t>
            </a:r>
          </a:p>
          <a:p>
            <a:pPr marL="0" indent="0" defTabSz="931774">
              <a:buFont typeface="Arial" panose="020B0604020202020204" pitchFamily="34" charset="0"/>
              <a:buNone/>
            </a:pPr>
            <a:endParaRPr lang="en-US" sz="1200" baseline="0" dirty="0" smtClean="0"/>
          </a:p>
          <a:p>
            <a:pPr marL="0" indent="0" defTabSz="931774">
              <a:buFont typeface="Arial" panose="020B0604020202020204" pitchFamily="34" charset="0"/>
              <a:buNone/>
            </a:pPr>
            <a:endParaRPr lang="en-US" sz="1200" dirty="0" smtClean="0"/>
          </a:p>
        </p:txBody>
      </p:sp>
      <p:sp>
        <p:nvSpPr>
          <p:cNvPr id="4" name="Slide Number Placeholder 3"/>
          <p:cNvSpPr>
            <a:spLocks noGrp="1"/>
          </p:cNvSpPr>
          <p:nvPr>
            <p:ph type="sldNum" sz="quarter" idx="10"/>
          </p:nvPr>
        </p:nvSpPr>
        <p:spPr/>
        <p:txBody>
          <a:bodyPr/>
          <a:lstStyle/>
          <a:p>
            <a:fld id="{A17AE095-82E2-1445-BF41-146BFA823AD3}" type="slidenum">
              <a:rPr lang="en-US" smtClean="0"/>
              <a:pPr/>
              <a:t>15</a:t>
            </a:fld>
            <a:endParaRPr lang="en-US" dirty="0"/>
          </a:p>
        </p:txBody>
      </p:sp>
    </p:spTree>
    <p:extLst>
      <p:ext uri="{BB962C8B-B14F-4D97-AF65-F5344CB8AC3E}">
        <p14:creationId xmlns:p14="http://schemas.microsoft.com/office/powerpoint/2010/main" val="257895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pPr>
            <a:endParaRPr lang="en-US" sz="1200" dirty="0" smtClean="0"/>
          </a:p>
        </p:txBody>
      </p:sp>
      <p:sp>
        <p:nvSpPr>
          <p:cNvPr id="4" name="Slide Number Placeholder 3"/>
          <p:cNvSpPr>
            <a:spLocks noGrp="1"/>
          </p:cNvSpPr>
          <p:nvPr>
            <p:ph type="sldNum" sz="quarter" idx="10"/>
          </p:nvPr>
        </p:nvSpPr>
        <p:spPr/>
        <p:txBody>
          <a:bodyPr/>
          <a:lstStyle/>
          <a:p>
            <a:fld id="{A17AE095-82E2-1445-BF41-146BFA823AD3}" type="slidenum">
              <a:rPr lang="en-US" smtClean="0"/>
              <a:pPr/>
              <a:t>16</a:t>
            </a:fld>
            <a:endParaRPr lang="en-US" dirty="0"/>
          </a:p>
        </p:txBody>
      </p:sp>
    </p:spTree>
    <p:extLst>
      <p:ext uri="{BB962C8B-B14F-4D97-AF65-F5344CB8AC3E}">
        <p14:creationId xmlns:p14="http://schemas.microsoft.com/office/powerpoint/2010/main" val="257895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7AE095-82E2-1445-BF41-146BFA823AD3}" type="slidenum">
              <a:rPr lang="en-US" smtClean="0"/>
              <a:pPr/>
              <a:t>17</a:t>
            </a:fld>
            <a:endParaRPr lang="en-US" dirty="0"/>
          </a:p>
        </p:txBody>
      </p:sp>
    </p:spTree>
    <p:extLst>
      <p:ext uri="{BB962C8B-B14F-4D97-AF65-F5344CB8AC3E}">
        <p14:creationId xmlns:p14="http://schemas.microsoft.com/office/powerpoint/2010/main" val="257895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BF7FCE-0111-45A7-8194-4CCFB530E72C}" type="slidenum">
              <a:rPr lang="en-US" smtClean="0"/>
              <a:pPr/>
              <a:t>33</a:t>
            </a:fld>
            <a:endParaRPr lang="en-US" dirty="0"/>
          </a:p>
        </p:txBody>
      </p:sp>
    </p:spTree>
    <p:extLst>
      <p:ext uri="{BB962C8B-B14F-4D97-AF65-F5344CB8AC3E}">
        <p14:creationId xmlns:p14="http://schemas.microsoft.com/office/powerpoint/2010/main" val="26594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EDC is a stakeholder-based model</a:t>
            </a:r>
            <a:r>
              <a:rPr lang="en-US" sz="1200" kern="1200" baseline="0" dirty="0" smtClean="0">
                <a:solidFill>
                  <a:schemeClr val="tx1"/>
                </a:solidFill>
                <a:effectLst/>
                <a:latin typeface="+mn-lt"/>
                <a:ea typeface="+mn-ea"/>
                <a:cs typeface="+mn-cs"/>
              </a:rPr>
              <a:t> to identify and rapidly deploy proven, but underutilized innovations.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defTabSz="448650">
              <a:defRPr/>
            </a:pPr>
            <a:r>
              <a:rPr lang="en-US" dirty="0" smtClean="0"/>
              <a:t>In developing the EDC initiative, the FHWA recognized that State DOTs serve as innovation leaders for their States and, by partnering with local agencies and industry stakeholders, they play a pivotal role in innovation deployment.</a:t>
            </a:r>
          </a:p>
          <a:p>
            <a:pPr lvl="0"/>
            <a:endParaRPr lang="en-US" dirty="0" smtClean="0"/>
          </a:p>
          <a:p>
            <a:pPr lvl="0"/>
            <a:r>
              <a:rPr lang="en-US" dirty="0" smtClean="0"/>
              <a:t>As such, EDC is a stakeholder-based model whereby </a:t>
            </a:r>
            <a:r>
              <a:rPr lang="en-US" baseline="0" dirty="0" smtClean="0">
                <a:solidFill>
                  <a:schemeClr val="tx1"/>
                </a:solidFill>
              </a:rPr>
              <a:t>States select the innovations which best fit the unique needs of the highway community with the State and then work to quickly put those innovations into practice.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ndParaRPr>
          </a:p>
        </p:txBody>
      </p:sp>
      <p:sp>
        <p:nvSpPr>
          <p:cNvPr id="4" name="Slide Number Placeholder 3"/>
          <p:cNvSpPr>
            <a:spLocks noGrp="1"/>
          </p:cNvSpPr>
          <p:nvPr>
            <p:ph type="sldNum" sz="quarter" idx="10"/>
          </p:nvPr>
        </p:nvSpPr>
        <p:spPr/>
        <p:txBody>
          <a:bodyPr/>
          <a:lstStyle/>
          <a:p>
            <a:fld id="{A17AE095-82E2-1445-BF41-146BFA823AD3}" type="slidenum">
              <a:rPr lang="en-US" smtClean="0"/>
              <a:pPr/>
              <a:t>2</a:t>
            </a:fld>
            <a:endParaRPr lang="en-US" dirty="0"/>
          </a:p>
        </p:txBody>
      </p:sp>
    </p:spTree>
    <p:extLst>
      <p:ext uri="{BB962C8B-B14F-4D97-AF65-F5344CB8AC3E}">
        <p14:creationId xmlns:p14="http://schemas.microsoft.com/office/powerpoint/2010/main" val="257895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rPr>
              <a:t>EDC is not about inventing the next "big thing".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rPr>
              <a:t>It's about taking effective, proven and market-ready technologies and getting them into widespread use.  These innovations could come from SHRP2, the AASHTO Innovation Initiative, or other 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As an EDC innovation more emphasis and resources are provided to get them into every day use.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Proven innovations and enhanced business processes promoted through EDC facilitate greater efficiency at the state and local levels, saving time and resources that can be used to deliver more projects for the same money. </a:t>
            </a:r>
            <a:r>
              <a:rPr lang="en-US" sz="1200" b="1" i="1" kern="1200" baseline="0" dirty="0" smtClean="0">
                <a:solidFill>
                  <a:schemeClr val="tx1"/>
                </a:solidFill>
                <a:effectLst/>
                <a:latin typeface="+mn-lt"/>
                <a:ea typeface="+mn-ea"/>
                <a:cs typeface="+mn-cs"/>
              </a:rPr>
              <a:t>Better-Faster-Smarter.</a:t>
            </a:r>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A17AE095-82E2-1445-BF41-146BFA823AD3}" type="slidenum">
              <a:rPr lang="en-US" smtClean="0"/>
              <a:pPr/>
              <a:t>4</a:t>
            </a:fld>
            <a:endParaRPr lang="en-US" dirty="0"/>
          </a:p>
        </p:txBody>
      </p:sp>
    </p:spTree>
    <p:extLst>
      <p:ext uri="{BB962C8B-B14F-4D97-AF65-F5344CB8AC3E}">
        <p14:creationId xmlns:p14="http://schemas.microsoft.com/office/powerpoint/2010/main" val="257895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the past several years, transportation agencies have been facing a growing list of infrastructure needs while funding sources and other resources are declining.</a:t>
            </a:r>
          </a:p>
          <a:p>
            <a:endParaRPr lang="en-US" sz="1200" dirty="0" smtClean="0"/>
          </a:p>
          <a:p>
            <a:r>
              <a:rPr lang="en-US" baseline="0" dirty="0" smtClean="0"/>
              <a:t>Public awareness and expectations for performance of the system are higher than ever before. </a:t>
            </a:r>
            <a:endParaRPr lang="en-US" sz="1200" dirty="0" smtClean="0"/>
          </a:p>
          <a:p>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transportation system has become more complex – multimodal considerations, managed lanes, freight concerns, etc.</a:t>
            </a:r>
          </a:p>
          <a:p>
            <a:endParaRPr lang="en-US" baseline="0" dirty="0" smtClean="0"/>
          </a:p>
          <a:p>
            <a:r>
              <a:rPr lang="en-US" sz="1200" dirty="0" smtClean="0"/>
              <a:t>Population growth will drive an increase in total travel and an increased amount of freight needing to be moved.</a:t>
            </a:r>
          </a:p>
          <a:p>
            <a:endParaRPr lang="en-US" sz="800" dirty="0" smtClean="0"/>
          </a:p>
          <a:p>
            <a:r>
              <a:rPr lang="en-US" sz="1200" dirty="0" smtClean="0"/>
              <a:t>The size and age of the population will increase demand for public safety and mobility.  </a:t>
            </a:r>
          </a:p>
          <a:p>
            <a:pPr marL="0" indent="0">
              <a:buNone/>
            </a:pPr>
            <a:endParaRPr lang="en-US" sz="800" dirty="0" smtClean="0"/>
          </a:p>
          <a:p>
            <a:r>
              <a:rPr lang="en-US" sz="1200" dirty="0" smtClean="0"/>
              <a:t>A more diverse population will result in different travel patterns and travel needs.</a:t>
            </a:r>
          </a:p>
          <a:p>
            <a:pPr marL="114300" indent="0">
              <a:buNone/>
            </a:pPr>
            <a:endParaRPr lang="en-US" sz="800" dirty="0" smtClean="0">
              <a:solidFill>
                <a:schemeClr val="tx1">
                  <a:lumMod val="95000"/>
                  <a:lumOff val="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Policymakers have long questioned why it takes so long to deliver projects.</a:t>
            </a:r>
          </a:p>
          <a:p>
            <a:endParaRPr lang="en-US" baseline="0" dirty="0" smtClean="0"/>
          </a:p>
          <a:p>
            <a:r>
              <a:rPr lang="en-US" baseline="0" dirty="0" smtClean="0"/>
              <a:t>Although this serves as both a challenge and an opportunity, technology affecting all aspects of our lives continues to advance at a rapid pace.</a:t>
            </a:r>
          </a:p>
          <a:p>
            <a:endParaRPr lang="en-US" baseline="0" dirty="0" smtClean="0"/>
          </a:p>
        </p:txBody>
      </p:sp>
      <p:sp>
        <p:nvSpPr>
          <p:cNvPr id="4" name="Slide Number Placeholder 3"/>
          <p:cNvSpPr>
            <a:spLocks noGrp="1"/>
          </p:cNvSpPr>
          <p:nvPr>
            <p:ph type="sldNum" sz="quarter" idx="10"/>
          </p:nvPr>
        </p:nvSpPr>
        <p:spPr/>
        <p:txBody>
          <a:bodyPr/>
          <a:lstStyle/>
          <a:p>
            <a:fld id="{A17AE095-82E2-1445-BF41-146BFA823AD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7895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These changes and the challenges each pose require that the highway community look for better ways of doing business to stretch our transportation dollars and improve efficiency to deliver highway projects faster. </a:t>
            </a:r>
            <a:endParaRPr lang="en-US" sz="1200" dirty="0" smtClean="0"/>
          </a:p>
          <a:p>
            <a:pPr marL="0" indent="0" defTabSz="931774">
              <a:buFont typeface="Arial" panose="020B0604020202020204" pitchFamily="34" charset="0"/>
              <a:buNone/>
            </a:pPr>
            <a:endParaRPr lang="en-US" sz="1200" dirty="0" smtClean="0"/>
          </a:p>
          <a:p>
            <a:r>
              <a:rPr lang="en-US" baseline="0" dirty="0" smtClean="0"/>
              <a:t>To keep pace with the changing times, we wanted to get innovations into practice that would: Shorten the project delivery process; Enhance safety; Reduce congestion; and Improve environmental sustainability.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Leadership</a:t>
            </a:r>
            <a:r>
              <a:rPr lang="en-US" baseline="0" dirty="0" smtClean="0"/>
              <a:t> in technology transfer and innovation deployment has been a fixture of the FHWA since its origination in 1893 as the Office of Road Inquiry.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Although the highway community has a long history of conducting research to find better solutions and processes, we also have a history of being slow to change and sticking with the way we have always done things.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build on our legacy of technology transfer and  create a sense of urgency, the </a:t>
            </a:r>
            <a:r>
              <a:rPr lang="en-US" dirty="0" smtClean="0"/>
              <a:t>FHWA launched the </a:t>
            </a:r>
            <a:r>
              <a:rPr lang="en-US" b="1" dirty="0" smtClean="0"/>
              <a:t>Every Day Counts (EDC) </a:t>
            </a:r>
            <a:r>
              <a:rPr lang="en-US" b="0" dirty="0" smtClean="0"/>
              <a:t>initiative</a:t>
            </a:r>
            <a:r>
              <a:rPr lang="en-US" b="0" baseline="0" dirty="0" smtClean="0"/>
              <a:t> </a:t>
            </a:r>
            <a:r>
              <a:rPr lang="en-US" dirty="0" smtClean="0"/>
              <a:t>in cooperation with AASHTO  to do just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name “Every Day Counts” was chosen to capture the driving public’s urgent need for transportation facilities delivered better, faster and smarter.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defTabSz="931774">
              <a:buFont typeface="Arial" panose="020B0604020202020204" pitchFamily="34" charset="0"/>
              <a:buNone/>
            </a:pPr>
            <a:endParaRPr lang="en-US" sz="1200" dirty="0" smtClean="0"/>
          </a:p>
        </p:txBody>
      </p:sp>
      <p:sp>
        <p:nvSpPr>
          <p:cNvPr id="4" name="Slide Number Placeholder 3"/>
          <p:cNvSpPr>
            <a:spLocks noGrp="1"/>
          </p:cNvSpPr>
          <p:nvPr>
            <p:ph type="sldNum" sz="quarter" idx="10"/>
          </p:nvPr>
        </p:nvSpPr>
        <p:spPr/>
        <p:txBody>
          <a:bodyPr/>
          <a:lstStyle/>
          <a:p>
            <a:fld id="{A17AE095-82E2-1445-BF41-146BFA823AD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7895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Through the EDC model, FHWA works with state and local transportation agencies and industry stakeholders to identify a new collection of a dozen or so innovations to champion every two years.</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effectLst/>
                <a:latin typeface="+mn-lt"/>
                <a:ea typeface="+mn-ea"/>
                <a:cs typeface="+mn-cs"/>
              </a:rPr>
              <a:t>Innovations are selected collaboratively by stakeholders, taking into consideration of market readiness, impacts, benefits and ease of adoption of the innovation.</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After selecting the EDC technologies for deployment, FHWA assembles multi-disciplinary technical teams to lead deployment efforts.  The deployment teams work to draft implementation plans, compile resources, assemble case studies, and prepare training to educate stakeholders on the selected innovations and ultimately assist in implementation and adoption of the selected innovations.</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7AE095-82E2-1445-BF41-146BFA823AD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7895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After the deployment teams are established and have developed initial implementation plans and resources, transportation leaders from across the country gather at regional summits to discuss the selected innovations and share best practices. Stakeholders attending the summit also provide feedback to the FHWA deployment teams on the proposed implementation strategies and resources agencies will need to adopt or deploy each innovation.</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These summits begin the process for states, local public agencies and Federal Lands Highway Divisions to focus on the innovations that make the most sense for their unique program needs, establish performance goals and commit to finding opportunities to get those innovations into practice over the next two years. </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p:txBody>
      </p:sp>
      <p:sp>
        <p:nvSpPr>
          <p:cNvPr id="4" name="Slide Number Placeholder 3"/>
          <p:cNvSpPr>
            <a:spLocks noGrp="1"/>
          </p:cNvSpPr>
          <p:nvPr>
            <p:ph type="sldNum" sz="quarter" idx="10"/>
          </p:nvPr>
        </p:nvSpPr>
        <p:spPr/>
        <p:txBody>
          <a:bodyPr/>
          <a:lstStyle/>
          <a:p>
            <a:fld id="{A17AE095-82E2-1445-BF41-146BFA823AD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7895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learning about the innovations and reviewing them in state caucuses at the summits, participants take their recommendations back to their states for further discussion and development of plans for implementation over the next two years. In general, State Transportation Innovation Councils (STICs) evaluate and choose innovations that fit the state’s needs and oversee deployment efforts in the state.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start the process of tracking progress on innovation deployment, FHWA’s EDC coordinators in each state gather information on the current stage of implementation for each innovation at the beginning of EDC cycle and the implementation stage goal the state plans to achieve by the time the two-year cycle ends.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Every six months, FHWA will update the status of the state of practice on the innovations.</a:t>
            </a:r>
            <a:endParaRPr lang="en-US" sz="1200" dirty="0" smtClean="0"/>
          </a:p>
        </p:txBody>
      </p:sp>
      <p:sp>
        <p:nvSpPr>
          <p:cNvPr id="4" name="Slide Number Placeholder 3"/>
          <p:cNvSpPr>
            <a:spLocks noGrp="1"/>
          </p:cNvSpPr>
          <p:nvPr>
            <p:ph type="sldNum" sz="quarter" idx="10"/>
          </p:nvPr>
        </p:nvSpPr>
        <p:spPr/>
        <p:txBody>
          <a:bodyPr/>
          <a:lstStyle/>
          <a:p>
            <a:fld id="{A17AE095-82E2-1445-BF41-146BFA823AD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78950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pPr>
            <a:r>
              <a:rPr lang="en-US" sz="1200" b="0" i="0" u="none" strike="noStrike" kern="1200" baseline="0" dirty="0" smtClean="0">
                <a:solidFill>
                  <a:schemeClr val="tx1"/>
                </a:solidFill>
                <a:latin typeface="+mn-lt"/>
                <a:ea typeface="+mn-ea"/>
                <a:cs typeface="+mn-cs"/>
              </a:rPr>
              <a:t>Throughout the two-year deployment cycle, deployment teams provide technical assistance to help transportation stakeholders deploy the selected innovations.  </a:t>
            </a:r>
          </a:p>
          <a:p>
            <a:pPr marL="0" indent="0" defTabSz="931774">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defTabSz="931774">
              <a:buFont typeface="Arial" panose="020B0604020202020204" pitchFamily="34" charset="0"/>
              <a:buNone/>
            </a:pPr>
            <a:r>
              <a:rPr lang="en-US" sz="1200" b="0" i="0" u="none" strike="noStrike" kern="1200" baseline="0" dirty="0" smtClean="0">
                <a:solidFill>
                  <a:schemeClr val="tx1"/>
                </a:solidFill>
                <a:latin typeface="+mn-lt"/>
                <a:ea typeface="+mn-ea"/>
                <a:cs typeface="+mn-cs"/>
              </a:rPr>
              <a:t>The assistance includes training sessions, briefings, webinars, workshops, and peer exchanges that enable stakeholders to become knowledgeable about the innovations.</a:t>
            </a:r>
          </a:p>
          <a:p>
            <a:pPr marL="0" indent="0" defTabSz="931774">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defTabSz="931774">
              <a:buFont typeface="Arial" panose="020B0604020202020204" pitchFamily="34" charset="0"/>
              <a:buNone/>
            </a:pPr>
            <a:r>
              <a:rPr lang="en-US" sz="1200" b="0" i="0" u="none" strike="noStrike" kern="1200" baseline="0" dirty="0" smtClean="0">
                <a:solidFill>
                  <a:schemeClr val="tx1"/>
                </a:solidFill>
                <a:latin typeface="+mn-lt"/>
                <a:ea typeface="+mn-ea"/>
                <a:cs typeface="+mn-cs"/>
              </a:rPr>
              <a:t>The technical teams also develop guidance documents, specifications where applicable, and coordinate events to demonstrate the innovations on actual projects for stakeholders to observe and learn from the success and challenges of others’ implementation efforts.</a:t>
            </a:r>
          </a:p>
          <a:p>
            <a:pPr marL="0" indent="0" defTabSz="931774">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Additionally, the FHWA tracks and reports on the national state of practice of each innovation and the successes achieved by States and local public agencies.</a:t>
            </a:r>
            <a:endParaRPr lang="en-US" baseline="0" dirty="0" smtClean="0"/>
          </a:p>
        </p:txBody>
      </p:sp>
      <p:sp>
        <p:nvSpPr>
          <p:cNvPr id="4" name="Slide Number Placeholder 3"/>
          <p:cNvSpPr>
            <a:spLocks noGrp="1"/>
          </p:cNvSpPr>
          <p:nvPr>
            <p:ph type="sldNum" sz="quarter" idx="10"/>
          </p:nvPr>
        </p:nvSpPr>
        <p:spPr/>
        <p:txBody>
          <a:bodyPr/>
          <a:lstStyle/>
          <a:p>
            <a:fld id="{A17AE095-82E2-1445-BF41-146BFA823AD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578950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361263" y="732471"/>
            <a:ext cx="5020058" cy="1219691"/>
          </a:xfrm>
        </p:spPr>
        <p:txBody>
          <a:bodyPr>
            <a:normAutofit/>
          </a:bodyPr>
          <a:lstStyle>
            <a:lvl1pPr algn="l">
              <a:defRPr sz="36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61264" y="1958457"/>
            <a:ext cx="5020058" cy="990946"/>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a:off x="3361265" y="3595860"/>
            <a:ext cx="4893733" cy="297517"/>
          </a:xfrm>
          <a:prstGeom prst="rect">
            <a:avLst/>
          </a:prstGeom>
          <a:noFill/>
        </p:spPr>
        <p:txBody>
          <a:bodyPr wrap="square" rtlCol="0">
            <a:spAutoFit/>
          </a:bodyPr>
          <a:lstStyle/>
          <a:p>
            <a:r>
              <a:rPr lang="en-US" sz="2000" i="1" baseline="30000" dirty="0">
                <a:solidFill>
                  <a:srgbClr val="00245D"/>
                </a:solidFill>
                <a:latin typeface="Century Gothic"/>
                <a:cs typeface="Century Gothic"/>
              </a:rPr>
              <a:t>Efficiency through technology and </a:t>
            </a:r>
            <a:r>
              <a:rPr lang="en-US" sz="2000" i="1" baseline="30000" dirty="0" smtClean="0">
                <a:solidFill>
                  <a:srgbClr val="00245D"/>
                </a:solidFill>
                <a:latin typeface="Century Gothic"/>
                <a:cs typeface="Century Gothic"/>
              </a:rPr>
              <a:t>collaboration</a:t>
            </a:r>
            <a:endParaRPr lang="en-US" sz="2000" i="1" baseline="30000" dirty="0">
              <a:solidFill>
                <a:srgbClr val="00245D"/>
              </a:solidFill>
              <a:latin typeface="Century Gothic"/>
              <a:cs typeface="Century Gothic"/>
            </a:endParaRPr>
          </a:p>
        </p:txBody>
      </p:sp>
    </p:spTree>
    <p:extLst>
      <p:ext uri="{BB962C8B-B14F-4D97-AF65-F5344CB8AC3E}">
        <p14:creationId xmlns:p14="http://schemas.microsoft.com/office/powerpoint/2010/main" val="78926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1" y="274640"/>
            <a:ext cx="8229599" cy="80830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3" name="Text Placeholder 2"/>
          <p:cNvSpPr>
            <a:spLocks noGrp="1"/>
          </p:cNvSpPr>
          <p:nvPr>
            <p:ph idx="1"/>
          </p:nvPr>
        </p:nvSpPr>
        <p:spPr>
          <a:xfrm>
            <a:off x="457200" y="1182079"/>
            <a:ext cx="8229600" cy="503115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4"/>
          </p:nvPr>
        </p:nvSpPr>
        <p:spPr>
          <a:xfrm>
            <a:off x="8679434" y="6387516"/>
            <a:ext cx="405156" cy="281555"/>
          </a:xfrm>
          <a:prstGeom prst="rect">
            <a:avLst/>
          </a:prstGeom>
        </p:spPr>
        <p:txBody>
          <a:bodyPr anchor="ctr"/>
          <a:lstStyle>
            <a:lvl1pPr>
              <a:defRPr sz="1000">
                <a:solidFill>
                  <a:srgbClr val="5A8E22"/>
                </a:solidFill>
              </a:defRPr>
            </a:lvl1pPr>
          </a:lstStyle>
          <a:p>
            <a:fld id="{1114828C-5D78-9B49-B11B-F71E2B02E95C}" type="slidenum">
              <a:rPr lang="en-US" smtClean="0"/>
              <a:pPr/>
              <a:t>‹#›</a:t>
            </a:fld>
            <a:endParaRPr lang="en-US" dirty="0"/>
          </a:p>
        </p:txBody>
      </p:sp>
    </p:spTree>
    <p:extLst>
      <p:ext uri="{BB962C8B-B14F-4D97-AF65-F5344CB8AC3E}">
        <p14:creationId xmlns:p14="http://schemas.microsoft.com/office/powerpoint/2010/main" val="612855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0"/>
            <a:ext cx="8229599" cy="80830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82079"/>
            <a:ext cx="8229600" cy="503115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4"/>
          </p:nvPr>
        </p:nvSpPr>
        <p:spPr>
          <a:xfrm>
            <a:off x="8679434" y="6387516"/>
            <a:ext cx="405156" cy="281555"/>
          </a:xfrm>
          <a:prstGeom prst="rect">
            <a:avLst/>
          </a:prstGeom>
        </p:spPr>
        <p:txBody>
          <a:bodyPr anchor="ctr"/>
          <a:lstStyle>
            <a:lvl1pPr>
              <a:defRPr sz="1000">
                <a:solidFill>
                  <a:srgbClr val="5A8E22"/>
                </a:solidFill>
              </a:defRPr>
            </a:lvl1pPr>
          </a:lstStyle>
          <a:p>
            <a:fld id="{1114828C-5D78-9B49-B11B-F71E2B02E95C}" type="slidenum">
              <a:rPr lang="en-US" smtClean="0"/>
              <a:pPr/>
              <a:t>‹#›</a:t>
            </a:fld>
            <a:endParaRPr lang="en-US" dirty="0"/>
          </a:p>
        </p:txBody>
      </p:sp>
      <p:cxnSp>
        <p:nvCxnSpPr>
          <p:cNvPr id="6" name="Straight Connector 5"/>
          <p:cNvCxnSpPr/>
          <p:nvPr userDrawn="1"/>
        </p:nvCxnSpPr>
        <p:spPr>
          <a:xfrm>
            <a:off x="1252603" y="6548550"/>
            <a:ext cx="7315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457200" y="224692"/>
            <a:ext cx="8229600" cy="49946"/>
          </a:xfrm>
          <a:prstGeom prst="rect">
            <a:avLst/>
          </a:prstGeom>
          <a:solidFill>
            <a:srgbClr val="0024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2" descr="H:\EVERY DAY COUNTS\EDC transparent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1" y="6259027"/>
            <a:ext cx="795403" cy="57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249825"/>
      </p:ext>
    </p:extLst>
  </p:cSld>
  <p:clrMap bg1="lt1" tx1="dk1" bg2="lt2" tx2="dk2" accent1="accent1" accent2="accent2" accent3="accent3" accent4="accent4" accent5="accent5" accent6="accent6" hlink="hlink" folHlink="folHlink"/>
  <p:sldLayoutIdLst>
    <p:sldLayoutId id="2147483686" r:id="rId1"/>
    <p:sldLayoutId id="2147483687" r:id="rId2"/>
  </p:sldLayoutIdLst>
  <p:timing>
    <p:tnLst>
      <p:par>
        <p:cTn id="1" dur="indefinite" restart="never" nodeType="tmRoot"/>
      </p:par>
    </p:tnLst>
  </p:timing>
  <p:hf hdr="0" dt="0"/>
  <p:txStyles>
    <p:titleStyle>
      <a:lvl1pPr algn="l" defTabSz="457200" rtl="0" eaLnBrk="1" latinLnBrk="0" hangingPunct="1">
        <a:spcBef>
          <a:spcPct val="0"/>
        </a:spcBef>
        <a:buNone/>
        <a:defRPr sz="2800" b="1" kern="1200">
          <a:solidFill>
            <a:srgbClr val="00245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800" kern="1200">
          <a:solidFill>
            <a:schemeClr val="accent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hwa.dot.gov/goshrp2/Exit?url=http!3a!2f!2fwww.trb.org!2fmain!2fblurbs!2f166731.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500001"/>
            <a:ext cx="8768443" cy="1219691"/>
          </a:xfrm>
        </p:spPr>
        <p:txBody>
          <a:bodyPr/>
          <a:lstStyle/>
          <a:p>
            <a:pPr algn="r"/>
            <a:r>
              <a:rPr lang="en-US" dirty="0" smtClean="0"/>
              <a:t>SHRP2 and Every Day Counts Products</a:t>
            </a:r>
            <a:endParaRPr lang="en-US" dirty="0"/>
          </a:p>
        </p:txBody>
      </p:sp>
      <p:sp>
        <p:nvSpPr>
          <p:cNvPr id="4" name="Subtitle 2"/>
          <p:cNvSpPr txBox="1">
            <a:spLocks/>
          </p:cNvSpPr>
          <p:nvPr/>
        </p:nvSpPr>
        <p:spPr>
          <a:xfrm>
            <a:off x="728421" y="1996784"/>
            <a:ext cx="7571257" cy="142770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chemeClr val="bg1"/>
                </a:solidFill>
                <a:latin typeface="Century Gothic"/>
                <a:ea typeface="+mn-ea"/>
                <a:cs typeface="Century Gothic"/>
              </a:defRPr>
            </a:lvl1pPr>
            <a:lvl2pPr marL="457200" indent="0" algn="ctr" defTabSz="457200" rtl="0" eaLnBrk="1" latinLnBrk="0" hangingPunct="1">
              <a:spcBef>
                <a:spcPct val="20000"/>
              </a:spcBef>
              <a:buFont typeface="Arial"/>
              <a:buNone/>
              <a:defRPr sz="2800" kern="1200">
                <a:solidFill>
                  <a:schemeClr val="tx1">
                    <a:tint val="75000"/>
                  </a:schemeClr>
                </a:solidFill>
                <a:latin typeface="Century Gothic"/>
                <a:ea typeface="+mn-ea"/>
                <a:cs typeface="Century Gothic"/>
              </a:defRPr>
            </a:lvl2pPr>
            <a:lvl3pPr marL="914400" indent="0" algn="ctr" defTabSz="457200" rtl="0" eaLnBrk="1" latinLnBrk="0" hangingPunct="1">
              <a:spcBef>
                <a:spcPct val="20000"/>
              </a:spcBef>
              <a:buFont typeface="Arial"/>
              <a:buNone/>
              <a:defRPr sz="2400" kern="1200">
                <a:solidFill>
                  <a:schemeClr val="tx1">
                    <a:tint val="75000"/>
                  </a:schemeClr>
                </a:solidFill>
                <a:latin typeface="Century Gothic"/>
                <a:ea typeface="+mn-ea"/>
                <a:cs typeface="Century Gothic"/>
              </a:defRPr>
            </a:lvl3pPr>
            <a:lvl4pPr marL="1371600" indent="0" algn="ctr" defTabSz="457200" rtl="0" eaLnBrk="1" latinLnBrk="0" hangingPunct="1">
              <a:spcBef>
                <a:spcPct val="20000"/>
              </a:spcBef>
              <a:buFont typeface="Arial"/>
              <a:buNone/>
              <a:defRPr sz="2000" kern="1200">
                <a:solidFill>
                  <a:schemeClr val="tx1">
                    <a:tint val="75000"/>
                  </a:schemeClr>
                </a:solidFill>
                <a:latin typeface="Century Gothic"/>
                <a:ea typeface="+mn-ea"/>
                <a:cs typeface="Century Gothic"/>
              </a:defRPr>
            </a:lvl4pPr>
            <a:lvl5pPr marL="1828800" indent="0" algn="ctr" defTabSz="457200" rtl="0" eaLnBrk="1" latinLnBrk="0" hangingPunct="1">
              <a:spcBef>
                <a:spcPct val="20000"/>
              </a:spcBef>
              <a:buFont typeface="Arial"/>
              <a:buNone/>
              <a:defRPr sz="2000" kern="1200">
                <a:solidFill>
                  <a:schemeClr val="tx1">
                    <a:tint val="75000"/>
                  </a:schemeClr>
                </a:solidFill>
                <a:latin typeface="Century Gothic"/>
                <a:ea typeface="+mn-ea"/>
                <a:cs typeface="Century Gothic"/>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dirty="0" smtClean="0"/>
              <a:t>September 9, 2015</a:t>
            </a:r>
          </a:p>
          <a:p>
            <a:pPr algn="r"/>
            <a:r>
              <a:rPr lang="en-US" dirty="0" smtClean="0"/>
              <a:t>David Otte - KYTC</a:t>
            </a:r>
          </a:p>
          <a:p>
            <a:pPr algn="r"/>
            <a:r>
              <a:rPr lang="en-US" dirty="0" smtClean="0"/>
              <a:t>Jason J. Siwula, PE – KYTC</a:t>
            </a:r>
            <a:endParaRPr lang="en-US" dirty="0"/>
          </a:p>
        </p:txBody>
      </p:sp>
      <p:sp>
        <p:nvSpPr>
          <p:cNvPr id="6" name="Subtitle 5"/>
          <p:cNvSpPr>
            <a:spLocks noGrp="1"/>
          </p:cNvSpPr>
          <p:nvPr>
            <p:ph type="subTitle" idx="1"/>
          </p:nvPr>
        </p:nvSpPr>
        <p:spPr/>
        <p:txBody>
          <a:bodyPr/>
          <a:lstStyle/>
          <a:p>
            <a:endParaRPr lang="en-US"/>
          </a:p>
        </p:txBody>
      </p:sp>
      <p:pic>
        <p:nvPicPr>
          <p:cNvPr id="7" name="Picture 6" descr="SHRP2SolutionsLogo.png"/>
          <p:cNvPicPr>
            <a:picLocks noChangeAspect="1"/>
          </p:cNvPicPr>
          <p:nvPr/>
        </p:nvPicPr>
        <p:blipFill>
          <a:blip r:embed="rId3" cstate="print"/>
          <a:stretch>
            <a:fillRect/>
          </a:stretch>
        </p:blipFill>
        <p:spPr>
          <a:xfrm>
            <a:off x="5568043" y="5704323"/>
            <a:ext cx="3575958" cy="826754"/>
          </a:xfrm>
          <a:prstGeom prst="rect">
            <a:avLst/>
          </a:prstGeom>
        </p:spPr>
      </p:pic>
    </p:spTree>
    <p:extLst>
      <p:ext uri="{BB962C8B-B14F-4D97-AF65-F5344CB8AC3E}">
        <p14:creationId xmlns:p14="http://schemas.microsoft.com/office/powerpoint/2010/main" val="2613063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How EDC Works (Cont.)</a:t>
            </a:r>
            <a:endParaRPr lang="en-US" sz="3200" dirty="0"/>
          </a:p>
        </p:txBody>
      </p:sp>
      <p:sp>
        <p:nvSpPr>
          <p:cNvPr id="3" name="Content Placeholder 2"/>
          <p:cNvSpPr>
            <a:spLocks noGrp="1"/>
          </p:cNvSpPr>
          <p:nvPr>
            <p:ph idx="1"/>
          </p:nvPr>
        </p:nvSpPr>
        <p:spPr>
          <a:xfrm>
            <a:off x="457201" y="1182079"/>
            <a:ext cx="7984436" cy="5391001"/>
          </a:xfrm>
        </p:spPr>
        <p:txBody>
          <a:bodyPr>
            <a:normAutofit/>
          </a:bodyPr>
          <a:lstStyle/>
          <a:p>
            <a:r>
              <a:rPr lang="en-US" dirty="0" smtClean="0">
                <a:solidFill>
                  <a:srgbClr val="00245D"/>
                </a:solidFill>
                <a:latin typeface="+mn-lt"/>
              </a:rPr>
              <a:t>Conduct regional summits for transportation stakeholders to:</a:t>
            </a:r>
          </a:p>
          <a:p>
            <a:pPr lvl="1"/>
            <a:r>
              <a:rPr lang="en-US" sz="2600" dirty="0" smtClean="0">
                <a:solidFill>
                  <a:srgbClr val="00245D"/>
                </a:solidFill>
                <a:latin typeface="+mn-lt"/>
              </a:rPr>
              <a:t>Learn about selected innovations</a:t>
            </a:r>
          </a:p>
          <a:p>
            <a:pPr lvl="1"/>
            <a:r>
              <a:rPr lang="en-US" sz="2600" dirty="0" smtClean="0">
                <a:solidFill>
                  <a:srgbClr val="00245D"/>
                </a:solidFill>
                <a:latin typeface="+mn-lt"/>
              </a:rPr>
              <a:t>Share best practices among neighboring states</a:t>
            </a:r>
          </a:p>
          <a:p>
            <a:pPr lvl="1"/>
            <a:r>
              <a:rPr lang="en-US" sz="2600" dirty="0" smtClean="0">
                <a:solidFill>
                  <a:srgbClr val="00245D"/>
                </a:solidFill>
                <a:latin typeface="+mn-lt"/>
              </a:rPr>
              <a:t>Provide feedback on implementation strategies and resource needs</a:t>
            </a:r>
          </a:p>
          <a:p>
            <a:pPr lvl="1"/>
            <a:r>
              <a:rPr lang="en-US" sz="2600" dirty="0" smtClean="0">
                <a:solidFill>
                  <a:srgbClr val="00245D"/>
                </a:solidFill>
                <a:latin typeface="+mn-lt"/>
              </a:rPr>
              <a:t>Initiate discussions on                                             which innovations                                                       meet the unique needs                                   of </a:t>
            </a:r>
            <a:r>
              <a:rPr lang="en-US" sz="2600" dirty="0" err="1" smtClean="0">
                <a:solidFill>
                  <a:srgbClr val="00245D"/>
                </a:solidFill>
                <a:latin typeface="+mn-lt"/>
              </a:rPr>
              <a:t>of</a:t>
            </a:r>
            <a:r>
              <a:rPr lang="en-US" sz="2600" dirty="0" smtClean="0">
                <a:solidFill>
                  <a:srgbClr val="00245D"/>
                </a:solidFill>
                <a:latin typeface="+mn-lt"/>
              </a:rPr>
              <a:t> each state</a:t>
            </a:r>
          </a:p>
          <a:p>
            <a:endParaRPr lang="en-US" sz="800" dirty="0" smtClean="0">
              <a:solidFill>
                <a:srgbClr val="00245D"/>
              </a:solidFill>
              <a:latin typeface="+mn-lt"/>
            </a:endParaRPr>
          </a:p>
        </p:txBody>
      </p:sp>
      <p:sp>
        <p:nvSpPr>
          <p:cNvPr id="4" name="Slide Number Placeholder 3"/>
          <p:cNvSpPr>
            <a:spLocks noGrp="1"/>
          </p:cNvSpPr>
          <p:nvPr>
            <p:ph type="sldNum" sz="quarter" idx="4"/>
          </p:nvPr>
        </p:nvSpPr>
        <p:spPr/>
        <p:txBody>
          <a:bodyPr/>
          <a:lstStyle/>
          <a:p>
            <a:fld id="{1114828C-5D78-9B49-B11B-F71E2B02E95C}" type="slidenum">
              <a:rPr lang="en-US" smtClean="0"/>
              <a:pPr/>
              <a:t>10</a:t>
            </a:fld>
            <a:endParaRPr lang="en-US" dirty="0"/>
          </a:p>
        </p:txBody>
      </p:sp>
      <p:pic>
        <p:nvPicPr>
          <p:cNvPr id="5122" name="Picture 2" descr="D:\Summits\Summit Pictures 2014\Sacramento\DSC_95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254" y="3722914"/>
            <a:ext cx="4016735" cy="2660418"/>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6" name="Picture 5" descr="SHRP2SolutionsLogo.png"/>
          <p:cNvPicPr>
            <a:picLocks noChangeAspect="1"/>
          </p:cNvPicPr>
          <p:nvPr/>
        </p:nvPicPr>
        <p:blipFill>
          <a:blip r:embed="rId4"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252269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958"/>
          <a:stretch/>
        </p:blipFill>
        <p:spPr bwMode="auto">
          <a:xfrm>
            <a:off x="1049653" y="4911633"/>
            <a:ext cx="7114032" cy="140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ctr"/>
            <a:r>
              <a:rPr lang="en-US" sz="3200" dirty="0" smtClean="0"/>
              <a:t>How EDC Works (Cont.)</a:t>
            </a:r>
            <a:endParaRPr lang="en-US" sz="3200" dirty="0"/>
          </a:p>
        </p:txBody>
      </p:sp>
      <p:sp>
        <p:nvSpPr>
          <p:cNvPr id="3" name="Content Placeholder 2"/>
          <p:cNvSpPr>
            <a:spLocks noGrp="1"/>
          </p:cNvSpPr>
          <p:nvPr>
            <p:ph idx="1"/>
          </p:nvPr>
        </p:nvSpPr>
        <p:spPr>
          <a:xfrm>
            <a:off x="457201" y="1182079"/>
            <a:ext cx="7984436" cy="5391001"/>
          </a:xfrm>
        </p:spPr>
        <p:txBody>
          <a:bodyPr>
            <a:normAutofit/>
          </a:bodyPr>
          <a:lstStyle/>
          <a:p>
            <a:pPr marL="0" indent="0">
              <a:buNone/>
            </a:pPr>
            <a:r>
              <a:rPr lang="en-US" dirty="0" smtClean="0">
                <a:solidFill>
                  <a:srgbClr val="00245D"/>
                </a:solidFill>
                <a:latin typeface="+mn-lt"/>
              </a:rPr>
              <a:t>States select innovations for deployment and establish goals for level of implementation</a:t>
            </a:r>
          </a:p>
        </p:txBody>
      </p:sp>
      <p:sp>
        <p:nvSpPr>
          <p:cNvPr id="4" name="Slide Number Placeholder 3"/>
          <p:cNvSpPr>
            <a:spLocks noGrp="1"/>
          </p:cNvSpPr>
          <p:nvPr>
            <p:ph type="sldNum" sz="quarter" idx="4"/>
          </p:nvPr>
        </p:nvSpPr>
        <p:spPr/>
        <p:txBody>
          <a:bodyPr/>
          <a:lstStyle/>
          <a:p>
            <a:fld id="{1114828C-5D78-9B49-B11B-F71E2B02E95C}" type="slidenum">
              <a:rPr lang="en-US" smtClean="0"/>
              <a:pPr/>
              <a:t>11</a:t>
            </a:fld>
            <a:endParaRPr lang="en-US"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1004"/>
          <a:stretch/>
        </p:blipFill>
        <p:spPr bwMode="auto">
          <a:xfrm>
            <a:off x="1049653" y="2390298"/>
            <a:ext cx="7114032" cy="250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SHRP2SolutionsLogo.png"/>
          <p:cNvPicPr>
            <a:picLocks noChangeAspect="1"/>
          </p:cNvPicPr>
          <p:nvPr/>
        </p:nvPicPr>
        <p:blipFill>
          <a:blip r:embed="rId4"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3715827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eer exchange\bridge site_peer ex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8386">
            <a:off x="5482200" y="4133752"/>
            <a:ext cx="3293422" cy="2470066"/>
          </a:xfrm>
          <a:prstGeom prst="rect">
            <a:avLst/>
          </a:prstGeom>
          <a:noFill/>
          <a:effectLst>
            <a:softEdge rad="5461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sz="3200" dirty="0" smtClean="0"/>
              <a:t>How EDC Works (Cont.)</a:t>
            </a:r>
            <a:endParaRPr lang="en-US" sz="3200" dirty="0"/>
          </a:p>
        </p:txBody>
      </p:sp>
      <p:sp>
        <p:nvSpPr>
          <p:cNvPr id="3" name="Content Placeholder 2"/>
          <p:cNvSpPr>
            <a:spLocks noGrp="1"/>
          </p:cNvSpPr>
          <p:nvPr>
            <p:ph idx="1"/>
          </p:nvPr>
        </p:nvSpPr>
        <p:spPr>
          <a:xfrm>
            <a:off x="457201" y="1182079"/>
            <a:ext cx="7813964" cy="5031153"/>
          </a:xfrm>
        </p:spPr>
        <p:txBody>
          <a:bodyPr>
            <a:normAutofit/>
          </a:bodyPr>
          <a:lstStyle/>
          <a:p>
            <a:pPr marL="0" indent="0">
              <a:buNone/>
            </a:pPr>
            <a:r>
              <a:rPr lang="en-US" dirty="0" smtClean="0">
                <a:solidFill>
                  <a:srgbClr val="00245D"/>
                </a:solidFill>
                <a:latin typeface="+mn-lt"/>
              </a:rPr>
              <a:t>Multidisciplinary </a:t>
            </a:r>
            <a:r>
              <a:rPr lang="en-US" dirty="0">
                <a:solidFill>
                  <a:srgbClr val="00245D"/>
                </a:solidFill>
                <a:latin typeface="+mn-lt"/>
              </a:rPr>
              <a:t>d</a:t>
            </a:r>
            <a:r>
              <a:rPr lang="en-US" dirty="0" smtClean="0">
                <a:solidFill>
                  <a:srgbClr val="00245D"/>
                </a:solidFill>
                <a:latin typeface="+mn-lt"/>
              </a:rPr>
              <a:t>eployment teams:</a:t>
            </a:r>
          </a:p>
          <a:p>
            <a:r>
              <a:rPr lang="en-US" dirty="0" smtClean="0">
                <a:solidFill>
                  <a:srgbClr val="00245D"/>
                </a:solidFill>
                <a:latin typeface="+mn-lt"/>
              </a:rPr>
              <a:t>Finalize implementation plans</a:t>
            </a:r>
          </a:p>
          <a:p>
            <a:r>
              <a:rPr lang="en-US" dirty="0" smtClean="0">
                <a:solidFill>
                  <a:srgbClr val="00245D"/>
                </a:solidFill>
                <a:latin typeface="+mn-lt"/>
              </a:rPr>
              <a:t>Provide technical assistance and support:</a:t>
            </a:r>
          </a:p>
          <a:p>
            <a:pPr lvl="1"/>
            <a:r>
              <a:rPr lang="en-US" sz="2600" dirty="0" smtClean="0">
                <a:solidFill>
                  <a:srgbClr val="00245D"/>
                </a:solidFill>
                <a:latin typeface="+mn-lt"/>
              </a:rPr>
              <a:t>Training</a:t>
            </a:r>
          </a:p>
          <a:p>
            <a:pPr lvl="1"/>
            <a:r>
              <a:rPr lang="en-US" sz="2600" dirty="0" smtClean="0">
                <a:solidFill>
                  <a:srgbClr val="00245D"/>
                </a:solidFill>
                <a:latin typeface="+mn-lt"/>
              </a:rPr>
              <a:t>Webinars and </a:t>
            </a:r>
            <a:r>
              <a:rPr lang="en-US" sz="2600" dirty="0">
                <a:solidFill>
                  <a:srgbClr val="00245D"/>
                </a:solidFill>
                <a:latin typeface="+mn-lt"/>
              </a:rPr>
              <a:t>w</a:t>
            </a:r>
            <a:r>
              <a:rPr lang="en-US" sz="2600" dirty="0" smtClean="0">
                <a:solidFill>
                  <a:srgbClr val="00245D"/>
                </a:solidFill>
                <a:latin typeface="+mn-lt"/>
              </a:rPr>
              <a:t>orkshops</a:t>
            </a:r>
          </a:p>
          <a:p>
            <a:pPr lvl="1"/>
            <a:r>
              <a:rPr lang="en-US" sz="2600" dirty="0" smtClean="0">
                <a:solidFill>
                  <a:srgbClr val="00245D"/>
                </a:solidFill>
                <a:latin typeface="+mn-lt"/>
              </a:rPr>
              <a:t>Demonstrations and peer exchanges</a:t>
            </a:r>
          </a:p>
          <a:p>
            <a:pPr lvl="1"/>
            <a:r>
              <a:rPr lang="en-US" sz="2600" dirty="0" smtClean="0">
                <a:solidFill>
                  <a:srgbClr val="00245D"/>
                </a:solidFill>
                <a:latin typeface="+mn-lt"/>
              </a:rPr>
              <a:t>Case studies</a:t>
            </a:r>
          </a:p>
          <a:p>
            <a:pPr lvl="1"/>
            <a:r>
              <a:rPr lang="en-US" sz="2600" dirty="0" smtClean="0">
                <a:solidFill>
                  <a:srgbClr val="00245D"/>
                </a:solidFill>
                <a:latin typeface="+mn-lt"/>
              </a:rPr>
              <a:t>Guidance and specifications</a:t>
            </a:r>
          </a:p>
          <a:p>
            <a:endParaRPr lang="en-US" dirty="0" smtClean="0">
              <a:solidFill>
                <a:srgbClr val="00245D"/>
              </a:solidFill>
              <a:latin typeface="+mn-lt"/>
            </a:endParaRPr>
          </a:p>
          <a:p>
            <a:endParaRPr lang="en-US" dirty="0" smtClean="0">
              <a:solidFill>
                <a:srgbClr val="00245D"/>
              </a:solidFill>
              <a:latin typeface="+mn-lt"/>
            </a:endParaRPr>
          </a:p>
        </p:txBody>
      </p:sp>
      <p:sp>
        <p:nvSpPr>
          <p:cNvPr id="4" name="Slide Number Placeholder 3"/>
          <p:cNvSpPr>
            <a:spLocks noGrp="1"/>
          </p:cNvSpPr>
          <p:nvPr>
            <p:ph type="sldNum" sz="quarter" idx="4"/>
          </p:nvPr>
        </p:nvSpPr>
        <p:spPr/>
        <p:txBody>
          <a:bodyPr/>
          <a:lstStyle/>
          <a:p>
            <a:fld id="{1114828C-5D78-9B49-B11B-F71E2B02E95C}" type="slidenum">
              <a:rPr lang="en-US" smtClean="0"/>
              <a:pPr/>
              <a:t>12</a:t>
            </a:fld>
            <a:endParaRPr lang="en-US" dirty="0"/>
          </a:p>
        </p:txBody>
      </p:sp>
      <p:pic>
        <p:nvPicPr>
          <p:cNvPr id="6" name="Picture 5" descr="SHRP2SolutionsLogo.png"/>
          <p:cNvPicPr>
            <a:picLocks noChangeAspect="1"/>
          </p:cNvPicPr>
          <p:nvPr/>
        </p:nvPicPr>
        <p:blipFill>
          <a:blip r:embed="rId4"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4247778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How EDC Works (Cont.)</a:t>
            </a:r>
            <a:endParaRPr lang="en-US" sz="3200" dirty="0"/>
          </a:p>
        </p:txBody>
      </p:sp>
      <p:sp>
        <p:nvSpPr>
          <p:cNvPr id="3" name="Content Placeholder 2"/>
          <p:cNvSpPr>
            <a:spLocks noGrp="1"/>
          </p:cNvSpPr>
          <p:nvPr>
            <p:ph idx="1"/>
          </p:nvPr>
        </p:nvSpPr>
        <p:spPr>
          <a:xfrm>
            <a:off x="457200" y="1182079"/>
            <a:ext cx="8085910" cy="5031153"/>
          </a:xfrm>
        </p:spPr>
        <p:txBody>
          <a:bodyPr>
            <a:normAutofit/>
          </a:bodyPr>
          <a:lstStyle/>
          <a:p>
            <a:pPr marL="0" indent="0">
              <a:buNone/>
            </a:pPr>
            <a:r>
              <a:rPr lang="en-US" dirty="0">
                <a:solidFill>
                  <a:srgbClr val="00245D"/>
                </a:solidFill>
                <a:latin typeface="+mn-lt"/>
              </a:rPr>
              <a:t>Funding incentive programs:</a:t>
            </a:r>
          </a:p>
          <a:p>
            <a:r>
              <a:rPr lang="en-US" b="1" dirty="0" smtClean="0">
                <a:solidFill>
                  <a:srgbClr val="00245D"/>
                </a:solidFill>
                <a:latin typeface="+mn-lt"/>
              </a:rPr>
              <a:t>State Transportation Innovation Council (STIC) </a:t>
            </a:r>
            <a:r>
              <a:rPr lang="en-US" b="1" dirty="0">
                <a:solidFill>
                  <a:srgbClr val="00245D"/>
                </a:solidFill>
                <a:latin typeface="+mn-lt"/>
              </a:rPr>
              <a:t>Incentive </a:t>
            </a:r>
            <a:r>
              <a:rPr lang="en-US" b="1" dirty="0" smtClean="0">
                <a:solidFill>
                  <a:srgbClr val="00245D"/>
                </a:solidFill>
                <a:latin typeface="+mn-lt"/>
              </a:rPr>
              <a:t>Program</a:t>
            </a:r>
          </a:p>
          <a:p>
            <a:pPr lvl="1"/>
            <a:r>
              <a:rPr lang="en-US" sz="2400" dirty="0">
                <a:solidFill>
                  <a:srgbClr val="00245D"/>
                </a:solidFill>
                <a:latin typeface="+mj-lt"/>
              </a:rPr>
              <a:t>Up to $100,000 available to each STIC per year</a:t>
            </a:r>
          </a:p>
          <a:p>
            <a:pPr lvl="1"/>
            <a:r>
              <a:rPr lang="en-US" sz="2400" dirty="0">
                <a:solidFill>
                  <a:srgbClr val="00245D"/>
                </a:solidFill>
                <a:latin typeface="+mj-lt"/>
              </a:rPr>
              <a:t>Fund activities that have a statewide impact on making an innovation a standard practice</a:t>
            </a:r>
          </a:p>
          <a:p>
            <a:pPr lvl="1"/>
            <a:endParaRPr lang="en-US" sz="1200" b="1" dirty="0" smtClean="0">
              <a:solidFill>
                <a:srgbClr val="00245D"/>
              </a:solidFill>
              <a:latin typeface="+mn-lt"/>
            </a:endParaRPr>
          </a:p>
          <a:p>
            <a:r>
              <a:rPr lang="en-US" b="1" dirty="0" smtClean="0">
                <a:solidFill>
                  <a:srgbClr val="00245D"/>
                </a:solidFill>
                <a:latin typeface="+mn-lt"/>
              </a:rPr>
              <a:t>Accelerated </a:t>
            </a:r>
            <a:r>
              <a:rPr lang="en-US" b="1" dirty="0">
                <a:solidFill>
                  <a:srgbClr val="00245D"/>
                </a:solidFill>
                <a:latin typeface="+mn-lt"/>
              </a:rPr>
              <a:t>Innovation Deployment (AID) Demonstration Program</a:t>
            </a:r>
          </a:p>
          <a:p>
            <a:pPr lvl="1"/>
            <a:r>
              <a:rPr lang="en-US" sz="2400" dirty="0">
                <a:solidFill>
                  <a:srgbClr val="00245D"/>
                </a:solidFill>
                <a:latin typeface="+mj-lt"/>
              </a:rPr>
              <a:t>Incentive funding (up to a maximum of $1,000,000) to offset risk of using an innovation on a project</a:t>
            </a:r>
          </a:p>
          <a:p>
            <a:pPr lvl="2"/>
            <a:endParaRPr lang="en-US" dirty="0" smtClean="0">
              <a:solidFill>
                <a:srgbClr val="00245D"/>
              </a:solidFill>
              <a:latin typeface="+mn-lt"/>
            </a:endParaRPr>
          </a:p>
          <a:p>
            <a:endParaRPr lang="en-US" dirty="0" smtClean="0">
              <a:solidFill>
                <a:srgbClr val="00245D"/>
              </a:solidFill>
              <a:latin typeface="+mn-lt"/>
            </a:endParaRPr>
          </a:p>
          <a:p>
            <a:endParaRPr lang="en-US" dirty="0" smtClean="0">
              <a:solidFill>
                <a:srgbClr val="00245D"/>
              </a:solidFill>
              <a:latin typeface="+mn-lt"/>
            </a:endParaRPr>
          </a:p>
        </p:txBody>
      </p:sp>
      <p:sp>
        <p:nvSpPr>
          <p:cNvPr id="4" name="Slide Number Placeholder 3"/>
          <p:cNvSpPr>
            <a:spLocks noGrp="1"/>
          </p:cNvSpPr>
          <p:nvPr>
            <p:ph type="sldNum" sz="quarter" idx="4"/>
          </p:nvPr>
        </p:nvSpPr>
        <p:spPr/>
        <p:txBody>
          <a:bodyPr/>
          <a:lstStyle/>
          <a:p>
            <a:fld id="{1114828C-5D78-9B49-B11B-F71E2B02E95C}" type="slidenum">
              <a:rPr lang="en-US" smtClean="0"/>
              <a:pPr/>
              <a:t>13</a:t>
            </a:fld>
            <a:endParaRPr lang="en-US" dirty="0"/>
          </a:p>
        </p:txBody>
      </p:sp>
      <p:pic>
        <p:nvPicPr>
          <p:cNvPr id="4098" name="Picture 2" descr="C:\Users\scott.wolf\AppData\Local\Microsoft\Windows\Temporary Internet Files\Content.IE5\U945H5XI\carrot-on-a-stick-thumb[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753" t="3363" r="4584" b="6149"/>
          <a:stretch/>
        </p:blipFill>
        <p:spPr bwMode="auto">
          <a:xfrm flipH="1">
            <a:off x="7572383" y="713586"/>
            <a:ext cx="1571617" cy="3232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HRP2SolutionsLogo.png"/>
          <p:cNvPicPr>
            <a:picLocks noChangeAspect="1"/>
          </p:cNvPicPr>
          <p:nvPr/>
        </p:nvPicPr>
        <p:blipFill>
          <a:blip r:embed="rId4"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1535065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Keys to Success</a:t>
            </a:r>
            <a:endParaRPr lang="en-US" sz="3200" dirty="0"/>
          </a:p>
        </p:txBody>
      </p:sp>
      <p:sp>
        <p:nvSpPr>
          <p:cNvPr id="3" name="Content Placeholder 2"/>
          <p:cNvSpPr>
            <a:spLocks noGrp="1"/>
          </p:cNvSpPr>
          <p:nvPr>
            <p:ph idx="1"/>
          </p:nvPr>
        </p:nvSpPr>
        <p:spPr>
          <a:xfrm>
            <a:off x="457201" y="1182079"/>
            <a:ext cx="7813964" cy="5031153"/>
          </a:xfrm>
        </p:spPr>
        <p:txBody>
          <a:bodyPr>
            <a:normAutofit lnSpcReduction="10000"/>
          </a:bodyPr>
          <a:lstStyle/>
          <a:p>
            <a:r>
              <a:rPr lang="en-US" dirty="0" smtClean="0">
                <a:solidFill>
                  <a:srgbClr val="00245D"/>
                </a:solidFill>
                <a:latin typeface="+mn-lt"/>
              </a:rPr>
              <a:t>Structured, </a:t>
            </a:r>
            <a:r>
              <a:rPr lang="en-US" dirty="0">
                <a:solidFill>
                  <a:srgbClr val="00245D"/>
                </a:solidFill>
                <a:latin typeface="+mn-lt"/>
              </a:rPr>
              <a:t>stakeholder-based </a:t>
            </a:r>
            <a:r>
              <a:rPr lang="en-US" dirty="0" smtClean="0">
                <a:solidFill>
                  <a:srgbClr val="00245D"/>
                </a:solidFill>
                <a:latin typeface="+mn-lt"/>
              </a:rPr>
              <a:t>process</a:t>
            </a:r>
          </a:p>
          <a:p>
            <a:endParaRPr lang="en-US" sz="800" dirty="0">
              <a:solidFill>
                <a:srgbClr val="00245D"/>
              </a:solidFill>
              <a:latin typeface="+mn-lt"/>
            </a:endParaRPr>
          </a:p>
          <a:p>
            <a:r>
              <a:rPr lang="en-US" dirty="0" smtClean="0">
                <a:solidFill>
                  <a:srgbClr val="00245D"/>
                </a:solidFill>
                <a:latin typeface="+mn-lt"/>
              </a:rPr>
              <a:t>Broad </a:t>
            </a:r>
            <a:r>
              <a:rPr lang="en-US" dirty="0">
                <a:solidFill>
                  <a:srgbClr val="00245D"/>
                </a:solidFill>
                <a:latin typeface="+mn-lt"/>
              </a:rPr>
              <a:t>stakeholder engagement</a:t>
            </a:r>
          </a:p>
          <a:p>
            <a:endParaRPr lang="en-US" sz="800" dirty="0" smtClean="0">
              <a:solidFill>
                <a:srgbClr val="00245D"/>
              </a:solidFill>
              <a:latin typeface="+mn-lt"/>
            </a:endParaRPr>
          </a:p>
          <a:p>
            <a:r>
              <a:rPr lang="en-US" dirty="0" smtClean="0">
                <a:solidFill>
                  <a:srgbClr val="00245D"/>
                </a:solidFill>
                <a:latin typeface="+mn-lt"/>
              </a:rPr>
              <a:t>Selecting small set of technologies</a:t>
            </a:r>
          </a:p>
          <a:p>
            <a:endParaRPr lang="en-US" sz="800" dirty="0" smtClean="0">
              <a:solidFill>
                <a:srgbClr val="00245D"/>
              </a:solidFill>
              <a:latin typeface="+mn-lt"/>
            </a:endParaRPr>
          </a:p>
          <a:p>
            <a:r>
              <a:rPr lang="en-US" dirty="0" smtClean="0">
                <a:solidFill>
                  <a:srgbClr val="00245D"/>
                </a:solidFill>
                <a:latin typeface="+mn-lt"/>
              </a:rPr>
              <a:t>Multiple communication mechanisms</a:t>
            </a:r>
          </a:p>
          <a:p>
            <a:endParaRPr lang="en-US" sz="800" dirty="0" smtClean="0">
              <a:solidFill>
                <a:srgbClr val="00245D"/>
              </a:solidFill>
              <a:latin typeface="+mn-lt"/>
            </a:endParaRPr>
          </a:p>
          <a:p>
            <a:r>
              <a:rPr lang="en-US" dirty="0" smtClean="0">
                <a:solidFill>
                  <a:srgbClr val="00245D"/>
                </a:solidFill>
                <a:latin typeface="+mn-lt"/>
              </a:rPr>
              <a:t>Urgency (two-year cycle)</a:t>
            </a:r>
            <a:endParaRPr lang="en-US" dirty="0">
              <a:solidFill>
                <a:srgbClr val="00245D"/>
              </a:solidFill>
              <a:latin typeface="+mn-lt"/>
            </a:endParaRPr>
          </a:p>
          <a:p>
            <a:endParaRPr lang="en-US" sz="800" dirty="0" smtClean="0">
              <a:solidFill>
                <a:srgbClr val="00245D"/>
              </a:solidFill>
              <a:latin typeface="+mn-lt"/>
            </a:endParaRPr>
          </a:p>
          <a:p>
            <a:r>
              <a:rPr lang="en-US" dirty="0" smtClean="0">
                <a:solidFill>
                  <a:srgbClr val="00245D"/>
                </a:solidFill>
                <a:latin typeface="+mn-lt"/>
              </a:rPr>
              <a:t>Setting goals – tracking performance</a:t>
            </a:r>
          </a:p>
          <a:p>
            <a:endParaRPr lang="en-US" sz="800" dirty="0" smtClean="0">
              <a:solidFill>
                <a:srgbClr val="00245D"/>
              </a:solidFill>
              <a:latin typeface="+mn-lt"/>
            </a:endParaRPr>
          </a:p>
          <a:p>
            <a:r>
              <a:rPr lang="en-US" dirty="0" smtClean="0">
                <a:solidFill>
                  <a:srgbClr val="00245D"/>
                </a:solidFill>
                <a:latin typeface="+mn-lt"/>
              </a:rPr>
              <a:t>Resources (technical and financial)</a:t>
            </a:r>
            <a:endParaRPr lang="en-US" dirty="0">
              <a:solidFill>
                <a:srgbClr val="00245D"/>
              </a:solidFill>
              <a:latin typeface="+mn-lt"/>
            </a:endParaRPr>
          </a:p>
          <a:p>
            <a:endParaRPr lang="en-US" sz="900" dirty="0" smtClean="0">
              <a:solidFill>
                <a:srgbClr val="00245D"/>
              </a:solidFill>
              <a:latin typeface="+mn-lt"/>
            </a:endParaRPr>
          </a:p>
          <a:p>
            <a:r>
              <a:rPr lang="en-US" dirty="0" smtClean="0">
                <a:solidFill>
                  <a:srgbClr val="00245D"/>
                </a:solidFill>
                <a:latin typeface="+mn-lt"/>
              </a:rPr>
              <a:t>Leadership</a:t>
            </a:r>
          </a:p>
          <a:p>
            <a:endParaRPr lang="en-US" sz="900" dirty="0" smtClean="0">
              <a:solidFill>
                <a:srgbClr val="00245D"/>
              </a:solidFill>
              <a:latin typeface="+mn-lt"/>
            </a:endParaRPr>
          </a:p>
          <a:p>
            <a:endParaRPr lang="en-US" dirty="0" smtClean="0">
              <a:solidFill>
                <a:srgbClr val="00245D"/>
              </a:solidFill>
              <a:latin typeface="+mn-lt"/>
            </a:endParaRPr>
          </a:p>
          <a:p>
            <a:endParaRPr lang="en-US" dirty="0" smtClean="0">
              <a:solidFill>
                <a:srgbClr val="00245D"/>
              </a:solidFill>
              <a:latin typeface="+mn-lt"/>
            </a:endParaRPr>
          </a:p>
        </p:txBody>
      </p:sp>
      <p:sp>
        <p:nvSpPr>
          <p:cNvPr id="4" name="Slide Number Placeholder 3"/>
          <p:cNvSpPr>
            <a:spLocks noGrp="1"/>
          </p:cNvSpPr>
          <p:nvPr>
            <p:ph type="sldNum" sz="quarter" idx="4"/>
          </p:nvPr>
        </p:nvSpPr>
        <p:spPr/>
        <p:txBody>
          <a:bodyPr/>
          <a:lstStyle/>
          <a:p>
            <a:fld id="{1114828C-5D78-9B49-B11B-F71E2B02E95C}" type="slidenum">
              <a:rPr lang="en-US" smtClean="0"/>
              <a:pPr/>
              <a:t>14</a:t>
            </a:fld>
            <a:endParaRPr lang="en-US" dirty="0"/>
          </a:p>
        </p:txBody>
      </p:sp>
      <p:pic>
        <p:nvPicPr>
          <p:cNvPr id="3074" name="Picture 2" descr="C:\Users\scott.wolf\AppData\Local\Microsoft\Windows\Temporary Internet Files\Content.IE5\XNVY3M4Z\keys[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0890" y="3644314"/>
            <a:ext cx="29337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HRP2SolutionsLogo.png"/>
          <p:cNvPicPr>
            <a:picLocks noChangeAspect="1"/>
          </p:cNvPicPr>
          <p:nvPr/>
        </p:nvPicPr>
        <p:blipFill>
          <a:blip r:embed="rId4"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549708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Significant Impacts of EDC</a:t>
            </a:r>
            <a:endParaRPr lang="en-US" sz="3200" dirty="0"/>
          </a:p>
        </p:txBody>
      </p:sp>
      <p:sp>
        <p:nvSpPr>
          <p:cNvPr id="3" name="Content Placeholder 2"/>
          <p:cNvSpPr>
            <a:spLocks noGrp="1"/>
          </p:cNvSpPr>
          <p:nvPr>
            <p:ph idx="1"/>
          </p:nvPr>
        </p:nvSpPr>
        <p:spPr>
          <a:xfrm>
            <a:off x="457201" y="1182079"/>
            <a:ext cx="8043863" cy="5031153"/>
          </a:xfrm>
        </p:spPr>
        <p:txBody>
          <a:bodyPr/>
          <a:lstStyle/>
          <a:p>
            <a:r>
              <a:rPr lang="en-US" dirty="0" smtClean="0">
                <a:solidFill>
                  <a:srgbClr val="00245D"/>
                </a:solidFill>
                <a:latin typeface="+mn-lt"/>
              </a:rPr>
              <a:t>Creating an Innovation Culture:</a:t>
            </a:r>
          </a:p>
          <a:p>
            <a:pPr lvl="1"/>
            <a:r>
              <a:rPr lang="en-US" dirty="0" smtClean="0">
                <a:solidFill>
                  <a:srgbClr val="00245D"/>
                </a:solidFill>
                <a:latin typeface="+mn-lt"/>
              </a:rPr>
              <a:t>Established national innovation deployment network of 47 STICs</a:t>
            </a:r>
          </a:p>
          <a:p>
            <a:pPr lvl="1"/>
            <a:r>
              <a:rPr lang="en-US" dirty="0" smtClean="0">
                <a:solidFill>
                  <a:srgbClr val="00245D"/>
                </a:solidFill>
                <a:latin typeface="+mn-lt"/>
              </a:rPr>
              <a:t>STICs not just for EDC</a:t>
            </a:r>
          </a:p>
          <a:p>
            <a:pPr lvl="1"/>
            <a:endParaRPr lang="en-US" dirty="0" smtClean="0">
              <a:solidFill>
                <a:srgbClr val="00245D"/>
              </a:solidFill>
              <a:latin typeface="+mn-lt"/>
            </a:endParaRPr>
          </a:p>
          <a:p>
            <a:r>
              <a:rPr lang="en-US" dirty="0" smtClean="0">
                <a:solidFill>
                  <a:srgbClr val="00245D"/>
                </a:solidFill>
                <a:latin typeface="+mn-lt"/>
              </a:rPr>
              <a:t>Accelerating Innovation Deployment:</a:t>
            </a:r>
          </a:p>
          <a:p>
            <a:pPr lvl="1"/>
            <a:r>
              <a:rPr lang="en-US" dirty="0">
                <a:solidFill>
                  <a:srgbClr val="00245D"/>
                </a:solidFill>
                <a:latin typeface="+mn-lt"/>
              </a:rPr>
              <a:t>Since EDC’s inception, every State DOT has used </a:t>
            </a:r>
            <a:r>
              <a:rPr lang="en-US" dirty="0" smtClean="0">
                <a:solidFill>
                  <a:srgbClr val="00245D"/>
                </a:solidFill>
                <a:latin typeface="+mn-lt"/>
              </a:rPr>
              <a:t>eight </a:t>
            </a:r>
            <a:r>
              <a:rPr lang="en-US" dirty="0">
                <a:solidFill>
                  <a:srgbClr val="00245D"/>
                </a:solidFill>
                <a:latin typeface="+mn-lt"/>
              </a:rPr>
              <a:t>or more of the innovations promoted under </a:t>
            </a:r>
            <a:r>
              <a:rPr lang="en-US" dirty="0" smtClean="0">
                <a:solidFill>
                  <a:srgbClr val="00245D"/>
                </a:solidFill>
                <a:latin typeface="+mn-lt"/>
              </a:rPr>
              <a:t>EDC</a:t>
            </a:r>
            <a:endParaRPr lang="en-US" dirty="0">
              <a:solidFill>
                <a:srgbClr val="00245D"/>
              </a:solidFill>
              <a:latin typeface="+mn-lt"/>
            </a:endParaRPr>
          </a:p>
        </p:txBody>
      </p:sp>
      <p:sp>
        <p:nvSpPr>
          <p:cNvPr id="4" name="Slide Number Placeholder 3"/>
          <p:cNvSpPr>
            <a:spLocks noGrp="1"/>
          </p:cNvSpPr>
          <p:nvPr>
            <p:ph type="sldNum" sz="quarter" idx="4"/>
          </p:nvPr>
        </p:nvSpPr>
        <p:spPr/>
        <p:txBody>
          <a:bodyPr/>
          <a:lstStyle/>
          <a:p>
            <a:fld id="{1114828C-5D78-9B49-B11B-F71E2B02E95C}" type="slidenum">
              <a:rPr lang="en-US" smtClean="0"/>
              <a:pPr/>
              <a:t>15</a:t>
            </a:fld>
            <a:endParaRPr lang="en-US" dirty="0"/>
          </a:p>
        </p:txBody>
      </p:sp>
      <p:pic>
        <p:nvPicPr>
          <p:cNvPr id="6" name="Picture 5" descr="STIC Logo.jpg"/>
          <p:cNvPicPr>
            <a:picLocks noChangeAspect="1"/>
          </p:cNvPicPr>
          <p:nvPr/>
        </p:nvPicPr>
        <p:blipFill>
          <a:blip r:embed="rId3">
            <a:clrChange>
              <a:clrFrom>
                <a:srgbClr val="FFFFFF"/>
              </a:clrFrom>
              <a:clrTo>
                <a:srgbClr val="FFFFFF">
                  <a:alpha val="0"/>
                </a:srgbClr>
              </a:clrTo>
            </a:clrChange>
          </a:blip>
          <a:stretch>
            <a:fillRect/>
          </a:stretch>
        </p:blipFill>
        <p:spPr>
          <a:xfrm>
            <a:off x="5385318" y="2209801"/>
            <a:ext cx="3182594" cy="1288106"/>
          </a:xfrm>
          <a:prstGeom prst="rect">
            <a:avLst/>
          </a:prstGeom>
        </p:spPr>
      </p:pic>
      <p:pic>
        <p:nvPicPr>
          <p:cNvPr id="7" name="Picture 6" descr="SHRP2SolutionsLogo.png"/>
          <p:cNvPicPr>
            <a:picLocks noChangeAspect="1"/>
          </p:cNvPicPr>
          <p:nvPr/>
        </p:nvPicPr>
        <p:blipFill>
          <a:blip r:embed="rId4"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4146326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STIC Incentive Program </a:t>
            </a:r>
            <a:r>
              <a:rPr lang="en-US" sz="2400" b="0" dirty="0" smtClean="0"/>
              <a:t>(Sept. 1, 2015)</a:t>
            </a:r>
            <a:endParaRPr lang="en-US" sz="2400" b="0"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16</a:t>
            </a:fld>
            <a:endParaRPr lang="en-US" dirty="0"/>
          </a:p>
        </p:txBody>
      </p:sp>
      <p:sp>
        <p:nvSpPr>
          <p:cNvPr id="6" name="Content Placeholder 2"/>
          <p:cNvSpPr>
            <a:spLocks noGrp="1"/>
          </p:cNvSpPr>
          <p:nvPr>
            <p:ph idx="1"/>
          </p:nvPr>
        </p:nvSpPr>
        <p:spPr>
          <a:xfrm>
            <a:off x="790831" y="5422902"/>
            <a:ext cx="3578760" cy="964613"/>
          </a:xfrm>
        </p:spPr>
        <p:txBody>
          <a:bodyPr>
            <a:normAutofit/>
          </a:bodyPr>
          <a:lstStyle/>
          <a:p>
            <a:pPr marL="0" indent="0" algn="ctr">
              <a:buNone/>
            </a:pPr>
            <a:r>
              <a:rPr lang="en-US" b="1" dirty="0" smtClean="0">
                <a:solidFill>
                  <a:srgbClr val="00245D"/>
                </a:solidFill>
                <a:latin typeface="+mn-lt"/>
              </a:rPr>
              <a:t>47 STICs</a:t>
            </a:r>
          </a:p>
          <a:p>
            <a:pPr marL="0" indent="0" algn="ctr">
              <a:buNone/>
            </a:pPr>
            <a:r>
              <a:rPr lang="en-US" sz="2400" dirty="0">
                <a:solidFill>
                  <a:srgbClr val="00245D"/>
                </a:solidFill>
              </a:rPr>
              <a:t>National Network </a:t>
            </a:r>
          </a:p>
          <a:p>
            <a:pPr marL="0" indent="0" algn="ctr">
              <a:buNone/>
            </a:pPr>
            <a:endParaRPr lang="en-US" sz="2400" dirty="0">
              <a:solidFill>
                <a:srgbClr val="00245D"/>
              </a:solidFill>
            </a:endParaRPr>
          </a:p>
          <a:p>
            <a:pPr marL="0" indent="0" algn="ctr">
              <a:buNone/>
            </a:pPr>
            <a:endParaRPr lang="en-US" sz="2400" b="1" dirty="0">
              <a:solidFill>
                <a:srgbClr val="00245D"/>
              </a:solidFill>
            </a:endParaRPr>
          </a:p>
          <a:p>
            <a:pPr marL="0" indent="0" algn="ctr">
              <a:buNone/>
            </a:pPr>
            <a:endParaRPr lang="en-US" sz="2400" dirty="0">
              <a:solidFill>
                <a:srgbClr val="00245D"/>
              </a:solidFill>
              <a:latin typeface="+mn-lt"/>
            </a:endParaRPr>
          </a:p>
        </p:txBody>
      </p:sp>
      <p:sp>
        <p:nvSpPr>
          <p:cNvPr id="9" name="Content Placeholder 2"/>
          <p:cNvSpPr txBox="1">
            <a:spLocks/>
          </p:cNvSpPr>
          <p:nvPr/>
        </p:nvSpPr>
        <p:spPr>
          <a:xfrm>
            <a:off x="4341340" y="5098925"/>
            <a:ext cx="4560920" cy="1509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accent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1" dirty="0" smtClean="0">
                <a:solidFill>
                  <a:srgbClr val="00245D"/>
                </a:solidFill>
              </a:rPr>
              <a:t>Allocations:</a:t>
            </a:r>
          </a:p>
          <a:p>
            <a:pPr marL="0" indent="0" algn="ctr">
              <a:buNone/>
            </a:pPr>
            <a:r>
              <a:rPr lang="en-US" sz="2400" b="1" dirty="0" smtClean="0">
                <a:solidFill>
                  <a:srgbClr val="00245D"/>
                </a:solidFill>
              </a:rPr>
              <a:t>FY14: </a:t>
            </a:r>
            <a:r>
              <a:rPr lang="en-US" sz="2400" dirty="0" smtClean="0">
                <a:solidFill>
                  <a:srgbClr val="00245D"/>
                </a:solidFill>
              </a:rPr>
              <a:t>36 STICs  $3,517,420</a:t>
            </a:r>
          </a:p>
          <a:p>
            <a:pPr marL="0" indent="0" algn="ctr">
              <a:buFont typeface="Arial"/>
              <a:buNone/>
            </a:pPr>
            <a:r>
              <a:rPr lang="en-US" sz="2400" b="1" dirty="0" smtClean="0">
                <a:solidFill>
                  <a:srgbClr val="00245D"/>
                </a:solidFill>
              </a:rPr>
              <a:t>FY15: </a:t>
            </a:r>
            <a:r>
              <a:rPr lang="en-US" sz="2400" dirty="0" smtClean="0">
                <a:solidFill>
                  <a:srgbClr val="00245D"/>
                </a:solidFill>
              </a:rPr>
              <a:t>26 STICs  $2,428,144</a:t>
            </a:r>
          </a:p>
          <a:p>
            <a:pPr marL="0" indent="0" algn="ctr">
              <a:buFont typeface="Arial"/>
              <a:buNone/>
            </a:pPr>
            <a:endParaRPr lang="en-US" sz="2400" b="1" dirty="0" smtClean="0">
              <a:solidFill>
                <a:srgbClr val="00245D"/>
              </a:solidFill>
            </a:endParaRPr>
          </a:p>
          <a:p>
            <a:pPr marL="0" indent="0" algn="ctr">
              <a:buFont typeface="Arial"/>
              <a:buNone/>
            </a:pPr>
            <a:endParaRPr lang="en-US" sz="2400" dirty="0" smtClean="0">
              <a:solidFill>
                <a:srgbClr val="00245D"/>
              </a:solidFill>
            </a:endParaRPr>
          </a:p>
          <a:p>
            <a:pPr marL="0" indent="0" algn="ctr">
              <a:buFont typeface="Arial"/>
              <a:buNone/>
            </a:pPr>
            <a:endParaRPr lang="en-US" sz="2400" b="1" dirty="0" smtClean="0">
              <a:solidFill>
                <a:srgbClr val="00245D"/>
              </a:solidFill>
            </a:endParaRPr>
          </a:p>
          <a:p>
            <a:pPr marL="0" indent="0" algn="ctr">
              <a:buFont typeface="Arial"/>
              <a:buNone/>
            </a:pPr>
            <a:endParaRPr lang="en-US" sz="2400" dirty="0">
              <a:solidFill>
                <a:srgbClr val="00245D"/>
              </a:solidFill>
              <a:latin typeface="+mn-lt"/>
            </a:endParaRPr>
          </a:p>
        </p:txBody>
      </p:sp>
      <p:pic>
        <p:nvPicPr>
          <p:cNvPr id="1026" name="Picture 2" descr="C:\Users\scott.wolf\Desktop\STIC Map 9-1-15.png"/>
          <p:cNvPicPr>
            <a:picLocks noChangeAspect="1" noChangeArrowheads="1"/>
          </p:cNvPicPr>
          <p:nvPr/>
        </p:nvPicPr>
        <p:blipFill rotWithShape="1">
          <a:blip r:embed="rId3">
            <a:extLst>
              <a:ext uri="{28A0092B-C50C-407E-A947-70E740481C1C}">
                <a14:useLocalDpi xmlns:a14="http://schemas.microsoft.com/office/drawing/2010/main" val="0"/>
              </a:ext>
            </a:extLst>
          </a:blip>
          <a:srcRect b="7035"/>
          <a:stretch/>
        </p:blipFill>
        <p:spPr bwMode="auto">
          <a:xfrm>
            <a:off x="502921" y="881492"/>
            <a:ext cx="8037512" cy="451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558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AID Demonstration Awards </a:t>
            </a:r>
            <a:r>
              <a:rPr lang="en-US" sz="2400" b="0" dirty="0" smtClean="0"/>
              <a:t>(Sept. 1, </a:t>
            </a:r>
            <a:r>
              <a:rPr lang="en-US" sz="2400" b="0" dirty="0"/>
              <a:t>2015)</a:t>
            </a:r>
          </a:p>
        </p:txBody>
      </p:sp>
      <p:sp>
        <p:nvSpPr>
          <p:cNvPr id="4" name="Slide Number Placeholder 3"/>
          <p:cNvSpPr>
            <a:spLocks noGrp="1"/>
          </p:cNvSpPr>
          <p:nvPr>
            <p:ph type="sldNum" sz="quarter" idx="4"/>
          </p:nvPr>
        </p:nvSpPr>
        <p:spPr/>
        <p:txBody>
          <a:bodyPr/>
          <a:lstStyle/>
          <a:p>
            <a:fld id="{1114828C-5D78-9B49-B11B-F71E2B02E95C}" type="slidenum">
              <a:rPr lang="en-US" smtClean="0"/>
              <a:pPr/>
              <a:t>17</a:t>
            </a:fld>
            <a:endParaRPr lang="en-US" dirty="0"/>
          </a:p>
        </p:txBody>
      </p:sp>
      <p:sp>
        <p:nvSpPr>
          <p:cNvPr id="8" name="Content Placeholder 2"/>
          <p:cNvSpPr>
            <a:spLocks noGrp="1"/>
          </p:cNvSpPr>
          <p:nvPr>
            <p:ph idx="1"/>
          </p:nvPr>
        </p:nvSpPr>
        <p:spPr>
          <a:xfrm>
            <a:off x="694529" y="5635618"/>
            <a:ext cx="5918419" cy="771301"/>
          </a:xfrm>
        </p:spPr>
        <p:txBody>
          <a:bodyPr>
            <a:normAutofit fontScale="92500" lnSpcReduction="10000"/>
          </a:bodyPr>
          <a:lstStyle/>
          <a:p>
            <a:pPr marL="0" indent="0" algn="ctr">
              <a:buNone/>
            </a:pPr>
            <a:r>
              <a:rPr lang="en-US" sz="2400" i="1" dirty="0" smtClean="0">
                <a:solidFill>
                  <a:srgbClr val="00245D"/>
                </a:solidFill>
              </a:rPr>
              <a:t>Since Feb 2014: </a:t>
            </a:r>
            <a:r>
              <a:rPr lang="en-US" sz="2400" b="1" dirty="0" smtClean="0">
                <a:solidFill>
                  <a:srgbClr val="00245D"/>
                </a:solidFill>
              </a:rPr>
              <a:t>$30,396,727 </a:t>
            </a:r>
            <a:r>
              <a:rPr lang="en-US" sz="2400" dirty="0" smtClean="0">
                <a:solidFill>
                  <a:srgbClr val="00245D"/>
                </a:solidFill>
              </a:rPr>
              <a:t>awarded to </a:t>
            </a:r>
          </a:p>
          <a:p>
            <a:pPr marL="0" indent="0" algn="ctr">
              <a:buNone/>
            </a:pPr>
            <a:r>
              <a:rPr lang="en-US" sz="2400" dirty="0" smtClean="0">
                <a:solidFill>
                  <a:srgbClr val="00245D"/>
                </a:solidFill>
              </a:rPr>
              <a:t>State </a:t>
            </a:r>
            <a:r>
              <a:rPr lang="en-US" sz="2400" dirty="0">
                <a:solidFill>
                  <a:srgbClr val="00245D"/>
                </a:solidFill>
              </a:rPr>
              <a:t>DOTs, locals, tribes, and </a:t>
            </a:r>
            <a:r>
              <a:rPr lang="en-US" sz="2400" dirty="0" smtClean="0">
                <a:solidFill>
                  <a:srgbClr val="00245D"/>
                </a:solidFill>
              </a:rPr>
              <a:t>FLMAs</a:t>
            </a:r>
            <a:endParaRPr lang="en-US" sz="2400" dirty="0">
              <a:solidFill>
                <a:srgbClr val="00245D"/>
              </a:solidFill>
            </a:endParaRPr>
          </a:p>
        </p:txBody>
      </p:sp>
      <p:sp>
        <p:nvSpPr>
          <p:cNvPr id="9" name="Content Placeholder 2"/>
          <p:cNvSpPr txBox="1">
            <a:spLocks/>
          </p:cNvSpPr>
          <p:nvPr/>
        </p:nvSpPr>
        <p:spPr>
          <a:xfrm>
            <a:off x="6214281" y="5223099"/>
            <a:ext cx="3020075" cy="125524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accent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1" dirty="0" smtClean="0">
                <a:solidFill>
                  <a:srgbClr val="00245D"/>
                </a:solidFill>
              </a:rPr>
              <a:t>Awards</a:t>
            </a:r>
          </a:p>
          <a:p>
            <a:pPr marL="0" indent="0" algn="ctr">
              <a:buFont typeface="Arial"/>
              <a:buNone/>
            </a:pPr>
            <a:r>
              <a:rPr lang="en-US" sz="2400" b="1" dirty="0" smtClean="0">
                <a:solidFill>
                  <a:srgbClr val="00245D"/>
                </a:solidFill>
              </a:rPr>
              <a:t>FY14:</a:t>
            </a:r>
            <a:r>
              <a:rPr lang="en-US" sz="2400" dirty="0" smtClean="0">
                <a:solidFill>
                  <a:srgbClr val="00245D"/>
                </a:solidFill>
              </a:rPr>
              <a:t> 28</a:t>
            </a:r>
          </a:p>
          <a:p>
            <a:pPr marL="0" indent="0" algn="ctr">
              <a:buFont typeface="Arial"/>
              <a:buNone/>
            </a:pPr>
            <a:r>
              <a:rPr lang="en-US" sz="2400" b="1" dirty="0" smtClean="0">
                <a:solidFill>
                  <a:srgbClr val="00245D"/>
                </a:solidFill>
              </a:rPr>
              <a:t>FY15:</a:t>
            </a:r>
            <a:r>
              <a:rPr lang="en-US" sz="2400" dirty="0" smtClean="0">
                <a:solidFill>
                  <a:srgbClr val="00245D"/>
                </a:solidFill>
              </a:rPr>
              <a:t> 13</a:t>
            </a:r>
          </a:p>
          <a:p>
            <a:pPr marL="0" indent="0" algn="ctr">
              <a:buFont typeface="Arial"/>
              <a:buNone/>
            </a:pPr>
            <a:endParaRPr lang="en-US" sz="2400" b="1" dirty="0" smtClean="0">
              <a:solidFill>
                <a:srgbClr val="00245D"/>
              </a:solidFill>
            </a:endParaRPr>
          </a:p>
          <a:p>
            <a:pPr marL="0" indent="0" algn="ctr">
              <a:buFont typeface="Arial"/>
              <a:buNone/>
            </a:pPr>
            <a:endParaRPr lang="en-US" sz="2400" dirty="0">
              <a:solidFill>
                <a:srgbClr val="00245D"/>
              </a:solidFill>
              <a:latin typeface="Arial"/>
            </a:endParaRPr>
          </a:p>
        </p:txBody>
      </p:sp>
      <p:pic>
        <p:nvPicPr>
          <p:cNvPr id="2050" name="Picture 2" descr="C:\Users\scott.wolf\Desktop\AID Map 9-8-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9" y="882968"/>
            <a:ext cx="7537450" cy="477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24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Innovation at KYTC?</a:t>
            </a:r>
            <a:endParaRPr lang="en-US"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18</a:t>
            </a:fld>
            <a:endParaRPr lang="en-US" dirty="0"/>
          </a:p>
        </p:txBody>
      </p:sp>
      <p:sp>
        <p:nvSpPr>
          <p:cNvPr id="6" name="Content Placeholder 2"/>
          <p:cNvSpPr>
            <a:spLocks noGrp="1"/>
          </p:cNvSpPr>
          <p:nvPr>
            <p:ph sz="quarter" idx="1"/>
          </p:nvPr>
        </p:nvSpPr>
        <p:spPr>
          <a:xfrm>
            <a:off x="612648" y="1600200"/>
            <a:ext cx="8153400" cy="4495800"/>
          </a:xfrm>
        </p:spPr>
        <p:txBody>
          <a:bodyPr/>
          <a:lstStyle/>
          <a:p>
            <a:pPr>
              <a:buNone/>
            </a:pPr>
            <a:r>
              <a:rPr lang="en-US" dirty="0" smtClean="0"/>
              <a:t>KYTC Mission:</a:t>
            </a:r>
          </a:p>
          <a:p>
            <a:endParaRPr lang="en-US" dirty="0" smtClean="0"/>
          </a:p>
          <a:p>
            <a:pPr>
              <a:buNone/>
            </a:pPr>
            <a:r>
              <a:rPr lang="en-US" dirty="0" smtClean="0">
                <a:solidFill>
                  <a:schemeClr val="tx1"/>
                </a:solidFill>
              </a:rPr>
              <a:t>	To provide a </a:t>
            </a:r>
            <a:r>
              <a:rPr lang="en-US" dirty="0" smtClean="0">
                <a:solidFill>
                  <a:schemeClr val="bg1"/>
                </a:solidFill>
              </a:rPr>
              <a:t>safe, efficient, environmentally sound and fiscally responsible</a:t>
            </a:r>
            <a:r>
              <a:rPr lang="en-US" dirty="0" smtClean="0"/>
              <a:t> </a:t>
            </a:r>
            <a:r>
              <a:rPr lang="en-US" dirty="0" smtClean="0">
                <a:solidFill>
                  <a:schemeClr val="tx1"/>
                </a:solidFill>
              </a:rPr>
              <a:t>transportation system</a:t>
            </a:r>
            <a:r>
              <a:rPr lang="en-US" dirty="0" smtClean="0"/>
              <a:t> </a:t>
            </a:r>
            <a:r>
              <a:rPr lang="en-US" dirty="0" smtClean="0">
                <a:solidFill>
                  <a:schemeClr val="bg1"/>
                </a:solidFill>
              </a:rPr>
              <a:t>that delivers economic opportunity and enhances the quality of life in Kentucky.</a:t>
            </a:r>
          </a:p>
        </p:txBody>
      </p:sp>
      <p:pic>
        <p:nvPicPr>
          <p:cNvPr id="5" name="Picture 4"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Innovation at KYTC?</a:t>
            </a:r>
            <a:endParaRPr lang="en-US"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19</a:t>
            </a:fld>
            <a:endParaRPr lang="en-US" dirty="0"/>
          </a:p>
        </p:txBody>
      </p:sp>
      <p:sp>
        <p:nvSpPr>
          <p:cNvPr id="5" name="Content Placeholder 2"/>
          <p:cNvSpPr>
            <a:spLocks noGrp="1"/>
          </p:cNvSpPr>
          <p:nvPr>
            <p:ph sz="quarter" idx="1"/>
          </p:nvPr>
        </p:nvSpPr>
        <p:spPr>
          <a:xfrm>
            <a:off x="612648" y="1600200"/>
            <a:ext cx="8153400" cy="4495800"/>
          </a:xfrm>
        </p:spPr>
        <p:txBody>
          <a:bodyPr/>
          <a:lstStyle/>
          <a:p>
            <a:pPr>
              <a:buNone/>
            </a:pPr>
            <a:r>
              <a:rPr lang="en-US" dirty="0" smtClean="0"/>
              <a:t>KYTC Mission:</a:t>
            </a:r>
          </a:p>
          <a:p>
            <a:endParaRPr lang="en-US" dirty="0" smtClean="0"/>
          </a:p>
          <a:p>
            <a:pPr>
              <a:buNone/>
            </a:pPr>
            <a:r>
              <a:rPr lang="en-US" dirty="0" smtClean="0">
                <a:solidFill>
                  <a:schemeClr val="tx1"/>
                </a:solidFill>
              </a:rPr>
              <a:t>	To provide a </a:t>
            </a:r>
            <a:r>
              <a:rPr lang="en-US" dirty="0" smtClean="0">
                <a:solidFill>
                  <a:srgbClr val="FF6600"/>
                </a:solidFill>
              </a:rPr>
              <a:t>safe, efficient, environmentally sound and fiscally responsible</a:t>
            </a:r>
            <a:r>
              <a:rPr lang="en-US" dirty="0" smtClean="0"/>
              <a:t> </a:t>
            </a:r>
            <a:r>
              <a:rPr lang="en-US" dirty="0" smtClean="0">
                <a:solidFill>
                  <a:schemeClr val="tx1"/>
                </a:solidFill>
              </a:rPr>
              <a:t>transportation system</a:t>
            </a:r>
            <a:r>
              <a:rPr lang="en-US" dirty="0" smtClean="0"/>
              <a:t> </a:t>
            </a:r>
            <a:r>
              <a:rPr lang="en-US" dirty="0" smtClean="0">
                <a:solidFill>
                  <a:schemeClr val="bg1"/>
                </a:solidFill>
              </a:rPr>
              <a:t>that delivers economic opportunity and enhances the quality of life in Kentucky.</a:t>
            </a:r>
          </a:p>
        </p:txBody>
      </p:sp>
      <p:pic>
        <p:nvPicPr>
          <p:cNvPr id="6" name="Picture 5"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346" y="990183"/>
            <a:ext cx="7777162" cy="426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ctr"/>
            <a:r>
              <a:rPr lang="en-US" sz="3200" dirty="0" smtClean="0"/>
              <a:t>What is “Every Day Counts”?</a:t>
            </a:r>
            <a:endParaRPr lang="en-US" sz="3200"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2</a:t>
            </a:fld>
            <a:endParaRPr lang="en-US" dirty="0"/>
          </a:p>
        </p:txBody>
      </p:sp>
      <p:sp>
        <p:nvSpPr>
          <p:cNvPr id="5" name="TextBox 4"/>
          <p:cNvSpPr txBox="1"/>
          <p:nvPr/>
        </p:nvSpPr>
        <p:spPr>
          <a:xfrm>
            <a:off x="1245705" y="4943060"/>
            <a:ext cx="2385391" cy="369332"/>
          </a:xfrm>
          <a:prstGeom prst="rect">
            <a:avLst/>
          </a:prstGeom>
          <a:solidFill>
            <a:schemeClr val="bg1"/>
          </a:solidFill>
        </p:spPr>
        <p:txBody>
          <a:bodyPr wrap="square" rtlCol="0">
            <a:spAutoFit/>
          </a:bodyPr>
          <a:lstStyle/>
          <a:p>
            <a:endParaRPr lang="en-US" dirty="0"/>
          </a:p>
        </p:txBody>
      </p:sp>
      <p:pic>
        <p:nvPicPr>
          <p:cNvPr id="6" name="Picture 2" descr="H:\EVERY DAY COUNTS\EDC transparent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7740" y="1438098"/>
            <a:ext cx="4555427" cy="33163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1" y="5092615"/>
            <a:ext cx="8222234" cy="1306285"/>
          </a:xfrm>
        </p:spPr>
        <p:txBody>
          <a:bodyPr>
            <a:normAutofit/>
          </a:bodyPr>
          <a:lstStyle/>
          <a:p>
            <a:pPr marL="0" indent="0" algn="ctr">
              <a:buNone/>
            </a:pPr>
            <a:r>
              <a:rPr lang="en-US" sz="3200" b="1" dirty="0" smtClean="0">
                <a:solidFill>
                  <a:srgbClr val="00245D"/>
                </a:solidFill>
                <a:latin typeface="+mn-lt"/>
              </a:rPr>
              <a:t>Stakeholder-based model </a:t>
            </a:r>
            <a:r>
              <a:rPr lang="en-US" sz="3200" dirty="0" smtClean="0">
                <a:solidFill>
                  <a:srgbClr val="00245D"/>
                </a:solidFill>
                <a:latin typeface="+mn-lt"/>
              </a:rPr>
              <a:t>to identify and rapidly deploy </a:t>
            </a:r>
            <a:r>
              <a:rPr lang="en-US" sz="3200" b="1" dirty="0" smtClean="0">
                <a:solidFill>
                  <a:srgbClr val="00245D"/>
                </a:solidFill>
                <a:latin typeface="+mn-lt"/>
              </a:rPr>
              <a:t>proven</a:t>
            </a:r>
            <a:r>
              <a:rPr lang="en-US" sz="3200" dirty="0" smtClean="0">
                <a:solidFill>
                  <a:srgbClr val="00245D"/>
                </a:solidFill>
                <a:latin typeface="+mn-lt"/>
              </a:rPr>
              <a:t> </a:t>
            </a:r>
            <a:r>
              <a:rPr lang="en-US" sz="3200" dirty="0">
                <a:solidFill>
                  <a:srgbClr val="00245D"/>
                </a:solidFill>
                <a:latin typeface="+mn-lt"/>
              </a:rPr>
              <a:t>innovations</a:t>
            </a:r>
          </a:p>
        </p:txBody>
      </p:sp>
      <p:pic>
        <p:nvPicPr>
          <p:cNvPr id="8" name="Picture 7" descr="SHRP2SolutionsLogo.png"/>
          <p:cNvPicPr>
            <a:picLocks noChangeAspect="1"/>
          </p:cNvPicPr>
          <p:nvPr/>
        </p:nvPicPr>
        <p:blipFill>
          <a:blip r:embed="rId5"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4225381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Innovation at KYTC?</a:t>
            </a:r>
            <a:endParaRPr lang="en-US"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20</a:t>
            </a:fld>
            <a:endParaRPr lang="en-US" dirty="0"/>
          </a:p>
        </p:txBody>
      </p:sp>
      <p:sp>
        <p:nvSpPr>
          <p:cNvPr id="5" name="Content Placeholder 2"/>
          <p:cNvSpPr>
            <a:spLocks noGrp="1"/>
          </p:cNvSpPr>
          <p:nvPr>
            <p:ph sz="quarter" idx="1"/>
          </p:nvPr>
        </p:nvSpPr>
        <p:spPr>
          <a:xfrm>
            <a:off x="612648" y="1600200"/>
            <a:ext cx="8153400" cy="4495800"/>
          </a:xfrm>
        </p:spPr>
        <p:txBody>
          <a:bodyPr/>
          <a:lstStyle/>
          <a:p>
            <a:pPr>
              <a:buNone/>
            </a:pPr>
            <a:r>
              <a:rPr lang="en-US" dirty="0" smtClean="0"/>
              <a:t>KYTC Mission:</a:t>
            </a:r>
          </a:p>
          <a:p>
            <a:endParaRPr lang="en-US" dirty="0" smtClean="0"/>
          </a:p>
          <a:p>
            <a:pPr>
              <a:buNone/>
            </a:pPr>
            <a:r>
              <a:rPr lang="en-US" dirty="0" smtClean="0">
                <a:solidFill>
                  <a:schemeClr val="tx1"/>
                </a:solidFill>
              </a:rPr>
              <a:t>	To provide a </a:t>
            </a:r>
            <a:r>
              <a:rPr lang="en-US" dirty="0" smtClean="0">
                <a:solidFill>
                  <a:srgbClr val="FF6600"/>
                </a:solidFill>
              </a:rPr>
              <a:t>safe, efficient, environmentally sound and fiscally responsible</a:t>
            </a:r>
            <a:r>
              <a:rPr lang="en-US" dirty="0" smtClean="0"/>
              <a:t> </a:t>
            </a:r>
            <a:r>
              <a:rPr lang="en-US" dirty="0" smtClean="0">
                <a:solidFill>
                  <a:schemeClr val="tx1"/>
                </a:solidFill>
              </a:rPr>
              <a:t>transportation system</a:t>
            </a:r>
            <a:r>
              <a:rPr lang="en-US" dirty="0" smtClean="0"/>
              <a:t> </a:t>
            </a:r>
            <a:r>
              <a:rPr lang="en-US" dirty="0" smtClean="0">
                <a:solidFill>
                  <a:schemeClr val="bg2"/>
                </a:solidFill>
              </a:rPr>
              <a:t>that delivers economic opportunity and enhances the quality of life in Kentucky.</a:t>
            </a:r>
          </a:p>
        </p:txBody>
      </p:sp>
      <p:pic>
        <p:nvPicPr>
          <p:cNvPr id="6" name="Picture 5"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SHRP 2 and Every Day Counts Products</a:t>
            </a:r>
            <a:endParaRPr lang="en-US" dirty="0"/>
          </a:p>
        </p:txBody>
      </p:sp>
      <p:sp>
        <p:nvSpPr>
          <p:cNvPr id="3" name="Content Placeholder 2"/>
          <p:cNvSpPr>
            <a:spLocks noGrp="1"/>
          </p:cNvSpPr>
          <p:nvPr>
            <p:ph idx="1"/>
          </p:nvPr>
        </p:nvSpPr>
        <p:spPr/>
        <p:txBody>
          <a:bodyPr/>
          <a:lstStyle/>
          <a:p>
            <a:pPr>
              <a:lnSpc>
                <a:spcPct val="150000"/>
              </a:lnSpc>
            </a:pPr>
            <a:r>
              <a:rPr lang="en-US" dirty="0"/>
              <a:t>R15B – Identifying and Managing Utility Conflicts</a:t>
            </a:r>
          </a:p>
          <a:p>
            <a:pPr>
              <a:lnSpc>
                <a:spcPct val="150000"/>
              </a:lnSpc>
            </a:pPr>
            <a:r>
              <a:rPr lang="en-US" dirty="0"/>
              <a:t>STIC (State Transportation Innovation Councils</a:t>
            </a:r>
            <a:r>
              <a:rPr lang="en-US" dirty="0" smtClean="0"/>
              <a:t>)</a:t>
            </a:r>
          </a:p>
          <a:p>
            <a:pPr>
              <a:lnSpc>
                <a:spcPct val="150000"/>
              </a:lnSpc>
            </a:pPr>
            <a:r>
              <a:rPr lang="en-US" dirty="0"/>
              <a:t>R16 -  Railroad – DOT Mitigation Strategies</a:t>
            </a:r>
          </a:p>
          <a:p>
            <a:pPr>
              <a:lnSpc>
                <a:spcPct val="150000"/>
              </a:lnSpc>
            </a:pPr>
            <a:r>
              <a:rPr lang="en-US" dirty="0"/>
              <a:t>RO1A – 3D Utility Location Data Repository</a:t>
            </a:r>
          </a:p>
          <a:p>
            <a:pPr marL="0" indent="0">
              <a:buNone/>
            </a:pPr>
            <a:endParaRPr lang="en-US" dirty="0"/>
          </a:p>
          <a:p>
            <a:endParaRPr lang="en-US" dirty="0"/>
          </a:p>
        </p:txBody>
      </p:sp>
      <p:pic>
        <p:nvPicPr>
          <p:cNvPr id="4" name="Picture 3"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3301422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R15B Research</a:t>
            </a:r>
            <a:endParaRPr lang="en-US" dirty="0"/>
          </a:p>
        </p:txBody>
      </p:sp>
      <p:sp>
        <p:nvSpPr>
          <p:cNvPr id="3" name="Content Placeholder 2"/>
          <p:cNvSpPr>
            <a:spLocks noGrp="1"/>
          </p:cNvSpPr>
          <p:nvPr>
            <p:ph idx="1"/>
          </p:nvPr>
        </p:nvSpPr>
        <p:spPr>
          <a:xfrm>
            <a:off x="457200" y="1009122"/>
            <a:ext cx="8229600" cy="5031153"/>
          </a:xfrm>
        </p:spPr>
        <p:txBody>
          <a:bodyPr>
            <a:normAutofit fontScale="92500"/>
          </a:bodyPr>
          <a:lstStyle/>
          <a:p>
            <a:pPr marL="0" indent="0" fontAlgn="base">
              <a:buNone/>
            </a:pPr>
            <a:r>
              <a:rPr lang="en-US" u="sng" dirty="0"/>
              <a:t>Challenge</a:t>
            </a:r>
          </a:p>
          <a:p>
            <a:pPr marL="0" indent="0" fontAlgn="base">
              <a:buNone/>
            </a:pPr>
            <a:r>
              <a:rPr lang="en-US" dirty="0"/>
              <a:t>When it comes to designing and implementing transportation projects, utility conflicts identified at the end of the design period or during construction can extend construction time, pose safety concerns, and increase costs. Locating, protecting, and relocating underground utilities creates significant delays to construction and utility services. Minimizing utility relocation during the design and development of transportation projects can lead to faster project delivery and lower costs</a:t>
            </a:r>
            <a:r>
              <a:rPr lang="en-US" dirty="0" smtClean="0"/>
              <a:t>.</a:t>
            </a:r>
            <a:endParaRPr lang="en-US" dirty="0"/>
          </a:p>
        </p:txBody>
      </p:sp>
      <p:pic>
        <p:nvPicPr>
          <p:cNvPr id="5" name="Picture 4"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3787750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R15B Research</a:t>
            </a:r>
            <a:endParaRPr lang="en-US" dirty="0"/>
          </a:p>
        </p:txBody>
      </p:sp>
      <p:sp>
        <p:nvSpPr>
          <p:cNvPr id="3" name="Content Placeholder 2"/>
          <p:cNvSpPr>
            <a:spLocks noGrp="1"/>
          </p:cNvSpPr>
          <p:nvPr>
            <p:ph idx="1"/>
          </p:nvPr>
        </p:nvSpPr>
        <p:spPr/>
        <p:txBody>
          <a:bodyPr/>
          <a:lstStyle/>
          <a:p>
            <a:pPr marL="0" indent="0" fontAlgn="base">
              <a:buNone/>
            </a:pPr>
            <a:r>
              <a:rPr lang="en-US" u="sng" dirty="0" smtClean="0"/>
              <a:t>Solution</a:t>
            </a:r>
          </a:p>
          <a:p>
            <a:pPr marL="0" indent="0" fontAlgn="base">
              <a:buNone/>
            </a:pPr>
            <a:r>
              <a:rPr lang="en-US" dirty="0" smtClean="0"/>
              <a:t>The Utility Conflict Matrix (UCM) and its companion report, </a:t>
            </a:r>
            <a:r>
              <a:rPr lang="en-US" dirty="0" smtClean="0">
                <a:hlinkClick r:id="rId2"/>
              </a:rPr>
              <a:t>Identification of Utility Conflicts and Solutions</a:t>
            </a:r>
            <a:r>
              <a:rPr lang="en-US" dirty="0" smtClean="0"/>
              <a:t>, provide concepts and procedures to identify and resolve utility conflicts that public agencies and utilities can use to help improve the highway project development process.</a:t>
            </a:r>
          </a:p>
          <a:p>
            <a:pPr marL="0" indent="0">
              <a:buNone/>
            </a:pPr>
            <a:endParaRPr lang="en-US" dirty="0" smtClean="0"/>
          </a:p>
          <a:p>
            <a:endParaRPr lang="en-US"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23</a:t>
            </a:fld>
            <a:endParaRPr lang="en-US" dirty="0"/>
          </a:p>
        </p:txBody>
      </p:sp>
      <p:pic>
        <p:nvPicPr>
          <p:cNvPr id="5" name="Picture 4" descr="SHRP2SolutionsLogo.png"/>
          <p:cNvPicPr>
            <a:picLocks noChangeAspect="1"/>
          </p:cNvPicPr>
          <p:nvPr/>
        </p:nvPicPr>
        <p:blipFill>
          <a:blip r:embed="rId3" cstate="print"/>
          <a:stretch>
            <a:fillRect/>
          </a:stretch>
        </p:blipFill>
        <p:spPr>
          <a:xfrm>
            <a:off x="6188529" y="6224999"/>
            <a:ext cx="2490904" cy="5758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Looks like we got overhead electric boys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3715" y="1337987"/>
            <a:ext cx="5133861" cy="4933396"/>
          </a:xfrm>
        </p:spPr>
      </p:pic>
      <p:pic>
        <p:nvPicPr>
          <p:cNvPr id="5" name="Picture 4" descr="SHRP2SolutionsLogo.png"/>
          <p:cNvPicPr>
            <a:picLocks noChangeAspect="1"/>
          </p:cNvPicPr>
          <p:nvPr/>
        </p:nvPicPr>
        <p:blipFill>
          <a:blip r:embed="rId3"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2427197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80380"/>
            <a:ext cx="8229599" cy="808307"/>
          </a:xfrm>
        </p:spPr>
        <p:txBody>
          <a:bodyPr>
            <a:normAutofit fontScale="90000"/>
          </a:bodyPr>
          <a:lstStyle/>
          <a:p>
            <a:pPr algn="ctr"/>
            <a:r>
              <a:rPr lang="en-US" sz="3600" dirty="0" smtClean="0"/>
              <a:t>R15B – Identifying and Managing Utility Conflicts</a:t>
            </a:r>
            <a:br>
              <a:rPr lang="en-US" sz="3600" dirty="0" smtClean="0"/>
            </a:br>
            <a:r>
              <a:rPr lang="en-US" sz="3600" dirty="0" smtClean="0"/>
              <a:t>KURTS Release 2</a:t>
            </a:r>
            <a:endParaRPr lang="en-US" sz="3600" dirty="0"/>
          </a:p>
        </p:txBody>
      </p:sp>
      <p:sp>
        <p:nvSpPr>
          <p:cNvPr id="3" name="Content Placeholder 2"/>
          <p:cNvSpPr>
            <a:spLocks noGrp="1"/>
          </p:cNvSpPr>
          <p:nvPr>
            <p:ph idx="1"/>
          </p:nvPr>
        </p:nvSpPr>
        <p:spPr>
          <a:xfrm>
            <a:off x="457201" y="1456399"/>
            <a:ext cx="8229600" cy="3595662"/>
          </a:xfrm>
        </p:spPr>
        <p:txBody>
          <a:bodyPr/>
          <a:lstStyle/>
          <a:p>
            <a:r>
              <a:rPr lang="en-US" dirty="0" smtClean="0"/>
              <a:t>Conflict Matrix</a:t>
            </a:r>
          </a:p>
          <a:p>
            <a:r>
              <a:rPr lang="en-US" dirty="0" smtClean="0"/>
              <a:t>Inspections</a:t>
            </a:r>
          </a:p>
          <a:p>
            <a:r>
              <a:rPr lang="en-US" dirty="0" smtClean="0"/>
              <a:t>Mapping</a:t>
            </a:r>
          </a:p>
          <a:p>
            <a:r>
              <a:rPr lang="en-US" dirty="0" smtClean="0"/>
              <a:t>Tablets</a:t>
            </a:r>
          </a:p>
          <a:p>
            <a:r>
              <a:rPr lang="en-US" dirty="0" smtClean="0"/>
              <a:t>Cost Estimate Engine</a:t>
            </a:r>
          </a:p>
          <a:p>
            <a:r>
              <a:rPr lang="en-US" dirty="0" smtClean="0"/>
              <a:t>TED Integration and Reporting</a:t>
            </a:r>
            <a:endParaRPr lang="en-US" dirty="0"/>
          </a:p>
        </p:txBody>
      </p:sp>
      <p:pic>
        <p:nvPicPr>
          <p:cNvPr id="4" name="Picture 3"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516621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73" y="347981"/>
            <a:ext cx="7886700" cy="534988"/>
          </a:xfrm>
        </p:spPr>
        <p:txBody>
          <a:bodyPr>
            <a:normAutofit/>
          </a:bodyPr>
          <a:lstStyle/>
          <a:p>
            <a:pPr algn="ctr"/>
            <a:r>
              <a:rPr lang="en-US" dirty="0" smtClean="0"/>
              <a:t>Mobile Device</a:t>
            </a:r>
            <a:endParaRPr lang="en-US" dirty="0"/>
          </a:p>
        </p:txBody>
      </p:sp>
      <p:pic>
        <p:nvPicPr>
          <p:cNvPr id="4" name="Content Placeholder 3"/>
          <p:cNvPicPr>
            <a:picLocks noGrp="1" noChangeAspect="1"/>
          </p:cNvPicPr>
          <p:nvPr>
            <p:ph idx="1"/>
          </p:nvPr>
        </p:nvPicPr>
        <p:blipFill>
          <a:blip r:embed="rId2"/>
          <a:stretch>
            <a:fillRect/>
          </a:stretch>
        </p:blipFill>
        <p:spPr>
          <a:xfrm>
            <a:off x="754298" y="882969"/>
            <a:ext cx="7431275" cy="5233988"/>
          </a:xfrm>
          <a:prstGeom prst="rect">
            <a:avLst/>
          </a:prstGeom>
        </p:spPr>
      </p:pic>
      <p:pic>
        <p:nvPicPr>
          <p:cNvPr id="5" name="Picture 4" descr="SHRP2SolutionsLogo.png"/>
          <p:cNvPicPr>
            <a:picLocks noChangeAspect="1"/>
          </p:cNvPicPr>
          <p:nvPr/>
        </p:nvPicPr>
        <p:blipFill>
          <a:blip r:embed="rId3"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2068378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R16 / EDC-3 Research</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smtClean="0"/>
              <a:t>Challenge</a:t>
            </a:r>
          </a:p>
          <a:p>
            <a:pPr marL="0" indent="0">
              <a:buNone/>
            </a:pPr>
            <a:r>
              <a:rPr lang="en-US" dirty="0"/>
              <a:t>Railroads must carefully evaluate transportation agency projects in terms of safety, engineering and operational </a:t>
            </a:r>
            <a:r>
              <a:rPr lang="en-US" dirty="0" smtClean="0"/>
              <a:t>impacts.  For </a:t>
            </a:r>
            <a:r>
              <a:rPr lang="en-US" dirty="0"/>
              <a:t>agencies, delays incurred while waiting for railroad reviews and agreements can increase project </a:t>
            </a:r>
            <a:r>
              <a:rPr lang="en-US" dirty="0" smtClean="0"/>
              <a:t>costs.</a:t>
            </a:r>
          </a:p>
          <a:p>
            <a:pPr marL="0" indent="0">
              <a:buNone/>
            </a:pPr>
            <a:r>
              <a:rPr lang="en-US" u="sng" dirty="0" smtClean="0"/>
              <a:t>Solution</a:t>
            </a:r>
          </a:p>
          <a:p>
            <a:pPr marL="0" indent="0">
              <a:buNone/>
            </a:pPr>
            <a:r>
              <a:rPr lang="en-US" dirty="0"/>
              <a:t>Improved Communication</a:t>
            </a:r>
            <a:r>
              <a:rPr lang="en-US" b="1" dirty="0"/>
              <a:t>. </a:t>
            </a:r>
            <a:r>
              <a:rPr lang="en-US" dirty="0"/>
              <a:t>A suite of tools helps public transportation agencies and railroads to identify and circumvent sources of conflict.</a:t>
            </a:r>
          </a:p>
          <a:p>
            <a:pPr marL="0" indent="0">
              <a:buNone/>
            </a:pPr>
            <a:r>
              <a:rPr lang="en-US" dirty="0"/>
              <a:t>Expedited Project Delivery</a:t>
            </a:r>
            <a:r>
              <a:rPr lang="en-US" b="1" dirty="0"/>
              <a:t>. </a:t>
            </a:r>
            <a:r>
              <a:rPr lang="en-US" dirty="0"/>
              <a:t>MOUs developed for project and program needs can expedite delivery.</a:t>
            </a:r>
          </a:p>
          <a:p>
            <a:pPr marL="0" indent="0">
              <a:buNone/>
            </a:pPr>
            <a:endParaRPr lang="en-US" u="sng" dirty="0"/>
          </a:p>
          <a:p>
            <a:pPr marL="0" indent="0">
              <a:buNone/>
            </a:pPr>
            <a:endParaRPr lang="en-US" u="sng" dirty="0"/>
          </a:p>
        </p:txBody>
      </p:sp>
      <p:pic>
        <p:nvPicPr>
          <p:cNvPr id="4" name="Picture 3"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2532455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STIC Every Day Counts</a:t>
            </a:r>
            <a:endParaRPr lang="en-US" dirty="0"/>
          </a:p>
        </p:txBody>
      </p:sp>
      <p:sp>
        <p:nvSpPr>
          <p:cNvPr id="3" name="Content Placeholder 2"/>
          <p:cNvSpPr>
            <a:spLocks noGrp="1"/>
          </p:cNvSpPr>
          <p:nvPr>
            <p:ph idx="1"/>
          </p:nvPr>
        </p:nvSpPr>
        <p:spPr/>
        <p:txBody>
          <a:bodyPr/>
          <a:lstStyle/>
          <a:p>
            <a:r>
              <a:rPr lang="en-US" dirty="0"/>
              <a:t>Add Rail coordination into KURTS projects</a:t>
            </a:r>
          </a:p>
          <a:p>
            <a:r>
              <a:rPr lang="en-US" dirty="0"/>
              <a:t>Add Rail Safety and KRCI projects into KURTS</a:t>
            </a:r>
          </a:p>
          <a:p>
            <a:r>
              <a:rPr lang="en-US" dirty="0"/>
              <a:t>Complete tasks to improve system functionality and usability to promote data sharing</a:t>
            </a:r>
          </a:p>
          <a:p>
            <a:pPr marL="0" indent="0">
              <a:buNone/>
            </a:pPr>
            <a:endParaRPr lang="en-US" dirty="0"/>
          </a:p>
        </p:txBody>
      </p:sp>
      <p:pic>
        <p:nvPicPr>
          <p:cNvPr id="4" name="Picture 3"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3256238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R16 -  Railroad – DOT Mitigation </a:t>
            </a:r>
            <a:r>
              <a:rPr lang="en-US" dirty="0" smtClean="0"/>
              <a:t>Strategies</a:t>
            </a:r>
            <a:endParaRPr lang="en-US" dirty="0"/>
          </a:p>
        </p:txBody>
      </p:sp>
      <p:sp>
        <p:nvSpPr>
          <p:cNvPr id="3" name="Content Placeholder 2"/>
          <p:cNvSpPr>
            <a:spLocks noGrp="1"/>
          </p:cNvSpPr>
          <p:nvPr>
            <p:ph idx="1"/>
          </p:nvPr>
        </p:nvSpPr>
        <p:spPr/>
        <p:txBody>
          <a:bodyPr/>
          <a:lstStyle/>
          <a:p>
            <a:pPr lvl="0"/>
            <a:r>
              <a:rPr lang="en-US" dirty="0"/>
              <a:t>Develop updated master agreements with all Kentucky Rail companies</a:t>
            </a:r>
          </a:p>
          <a:p>
            <a:pPr lvl="0"/>
            <a:r>
              <a:rPr lang="en-US" dirty="0"/>
              <a:t>Enhance the Rail Crossing Inventory Database (RCI) to include necessary data to enhance rail coordination</a:t>
            </a:r>
          </a:p>
          <a:p>
            <a:pPr lvl="0"/>
            <a:r>
              <a:rPr lang="en-US" dirty="0"/>
              <a:t>Centralize all rail work into master agreements: rail coordination, Rail Safety Projects, and KRCI Projects</a:t>
            </a:r>
          </a:p>
          <a:p>
            <a:pPr marL="0" indent="0">
              <a:buNone/>
            </a:pPr>
            <a:endParaRPr lang="en-US" dirty="0"/>
          </a:p>
        </p:txBody>
      </p:sp>
      <p:pic>
        <p:nvPicPr>
          <p:cNvPr id="4" name="Picture 3"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2440106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SHRP2?</a:t>
            </a:r>
            <a:endParaRPr lang="en-US"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3</a:t>
            </a:fld>
            <a:endParaRPr lang="en-US" dirty="0"/>
          </a:p>
        </p:txBody>
      </p:sp>
      <p:sp>
        <p:nvSpPr>
          <p:cNvPr id="5" name="Content Placeholder 2"/>
          <p:cNvSpPr>
            <a:spLocks noGrp="1"/>
          </p:cNvSpPr>
          <p:nvPr>
            <p:ph sz="quarter" idx="1"/>
          </p:nvPr>
        </p:nvSpPr>
        <p:spPr>
          <a:xfrm>
            <a:off x="612648" y="1600200"/>
            <a:ext cx="8153400" cy="4495800"/>
          </a:xfrm>
        </p:spPr>
        <p:txBody>
          <a:bodyPr>
            <a:normAutofit/>
          </a:bodyPr>
          <a:lstStyle/>
          <a:p>
            <a:r>
              <a:rPr lang="en-US" dirty="0" smtClean="0">
                <a:solidFill>
                  <a:srgbClr val="00245D"/>
                </a:solidFill>
                <a:latin typeface="+mn-lt"/>
              </a:rPr>
              <a:t>Strategic Highway Research Program 2</a:t>
            </a:r>
          </a:p>
          <a:p>
            <a:r>
              <a:rPr lang="en-US" dirty="0" smtClean="0">
                <a:solidFill>
                  <a:srgbClr val="00245D"/>
                </a:solidFill>
                <a:latin typeface="+mn-lt"/>
              </a:rPr>
              <a:t>A federal highway research initiative encompassing:</a:t>
            </a:r>
          </a:p>
          <a:p>
            <a:pPr lvl="1"/>
            <a:r>
              <a:rPr lang="en-US" dirty="0" smtClean="0">
                <a:solidFill>
                  <a:srgbClr val="00245D"/>
                </a:solidFill>
                <a:latin typeface="+mn-lt"/>
              </a:rPr>
              <a:t>Safety</a:t>
            </a:r>
          </a:p>
          <a:p>
            <a:pPr lvl="1"/>
            <a:r>
              <a:rPr lang="en-US" dirty="0" smtClean="0">
                <a:solidFill>
                  <a:srgbClr val="00245D"/>
                </a:solidFill>
                <a:latin typeface="+mn-lt"/>
              </a:rPr>
              <a:t>Renewal</a:t>
            </a:r>
          </a:p>
          <a:p>
            <a:pPr lvl="1"/>
            <a:r>
              <a:rPr lang="en-US" dirty="0" smtClean="0">
                <a:solidFill>
                  <a:srgbClr val="00245D"/>
                </a:solidFill>
                <a:latin typeface="+mn-lt"/>
              </a:rPr>
              <a:t>Reliability</a:t>
            </a:r>
          </a:p>
          <a:p>
            <a:pPr lvl="1"/>
            <a:r>
              <a:rPr lang="en-US" dirty="0" smtClean="0">
                <a:solidFill>
                  <a:srgbClr val="00245D"/>
                </a:solidFill>
                <a:latin typeface="+mn-lt"/>
              </a:rPr>
              <a:t>Capacity</a:t>
            </a:r>
          </a:p>
          <a:p>
            <a:r>
              <a:rPr lang="en-US" dirty="0" smtClean="0">
                <a:solidFill>
                  <a:srgbClr val="00245D"/>
                </a:solidFill>
                <a:latin typeface="+mn-lt"/>
              </a:rPr>
              <a:t>Total funding - $232.5 million through March 2015</a:t>
            </a:r>
          </a:p>
        </p:txBody>
      </p:sp>
      <p:pic>
        <p:nvPicPr>
          <p:cNvPr id="8" name="Picture 7" descr="SHRP2SolutionsLogo.png"/>
          <p:cNvPicPr>
            <a:picLocks noChangeAspect="1"/>
          </p:cNvPicPr>
          <p:nvPr/>
        </p:nvPicPr>
        <p:blipFill>
          <a:blip r:embed="rId2" cstate="print"/>
          <a:stretch>
            <a:fillRect/>
          </a:stretch>
        </p:blipFill>
        <p:spPr>
          <a:xfrm>
            <a:off x="6188529" y="6224999"/>
            <a:ext cx="2490904" cy="575892"/>
          </a:xfrm>
          <a:prstGeom prst="rect">
            <a:avLst/>
          </a:prstGeom>
        </p:spPr>
      </p:pic>
      <p:pic>
        <p:nvPicPr>
          <p:cNvPr id="9" name="Picture 3"/>
          <p:cNvPicPr>
            <a:picLocks noChangeAspect="1" noChangeArrowheads="1"/>
          </p:cNvPicPr>
          <p:nvPr/>
        </p:nvPicPr>
        <p:blipFill>
          <a:blip r:embed="rId3" cstate="print"/>
          <a:srcRect/>
          <a:stretch>
            <a:fillRect/>
          </a:stretch>
        </p:blipFill>
        <p:spPr bwMode="auto">
          <a:xfrm>
            <a:off x="3614058" y="3038486"/>
            <a:ext cx="1066800" cy="516988"/>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3581400" y="4522208"/>
            <a:ext cx="1295400" cy="516520"/>
          </a:xfrm>
          <a:prstGeom prst="rect">
            <a:avLst/>
          </a:prstGeom>
          <a:noFill/>
          <a:ln w="9525">
            <a:noFill/>
            <a:miter lim="800000"/>
            <a:headEnd/>
            <a:tailEnd/>
          </a:ln>
        </p:spPr>
      </p:pic>
      <p:pic>
        <p:nvPicPr>
          <p:cNvPr id="11" name="Picture 6"/>
          <p:cNvPicPr>
            <a:picLocks noChangeAspect="1" noChangeArrowheads="1"/>
          </p:cNvPicPr>
          <p:nvPr/>
        </p:nvPicPr>
        <p:blipFill>
          <a:blip r:embed="rId5" cstate="print"/>
          <a:srcRect/>
          <a:stretch>
            <a:fillRect/>
          </a:stretch>
        </p:blipFill>
        <p:spPr bwMode="auto">
          <a:xfrm>
            <a:off x="3581400" y="4061642"/>
            <a:ext cx="1371600" cy="509451"/>
          </a:xfrm>
          <a:prstGeom prst="rect">
            <a:avLst/>
          </a:prstGeom>
          <a:noFill/>
          <a:ln w="9525">
            <a:noFill/>
            <a:miter lim="800000"/>
            <a:headEnd/>
            <a:tailEnd/>
          </a:ln>
        </p:spPr>
      </p:pic>
      <p:pic>
        <p:nvPicPr>
          <p:cNvPr id="12" name="Picture 5"/>
          <p:cNvPicPr>
            <a:picLocks noChangeAspect="1" noChangeArrowheads="1"/>
          </p:cNvPicPr>
          <p:nvPr/>
        </p:nvPicPr>
        <p:blipFill>
          <a:blip r:embed="rId6" cstate="print"/>
          <a:srcRect/>
          <a:stretch>
            <a:fillRect/>
          </a:stretch>
        </p:blipFill>
        <p:spPr bwMode="auto">
          <a:xfrm>
            <a:off x="3581400" y="3539147"/>
            <a:ext cx="1295400" cy="53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R16 -  Railroad – DOT Mitigation Strategies</a:t>
            </a:r>
            <a:endParaRPr lang="en-US" dirty="0"/>
          </a:p>
        </p:txBody>
      </p:sp>
      <p:sp>
        <p:nvSpPr>
          <p:cNvPr id="3" name="Content Placeholder 2"/>
          <p:cNvSpPr>
            <a:spLocks noGrp="1"/>
          </p:cNvSpPr>
          <p:nvPr>
            <p:ph idx="1"/>
          </p:nvPr>
        </p:nvSpPr>
        <p:spPr/>
        <p:txBody>
          <a:bodyPr/>
          <a:lstStyle/>
          <a:p>
            <a:pPr lvl="0"/>
            <a:r>
              <a:rPr lang="en-US" dirty="0" smtClean="0"/>
              <a:t>Kickoff regular coordination meetings with primary rail owners</a:t>
            </a:r>
          </a:p>
          <a:p>
            <a:pPr lvl="0"/>
            <a:r>
              <a:rPr lang="en-US" dirty="0" smtClean="0"/>
              <a:t>Improve field data collection through updating the mobile application and hardware</a:t>
            </a:r>
          </a:p>
          <a:p>
            <a:endParaRPr lang="en-US"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30</a:t>
            </a:fld>
            <a:endParaRPr lang="en-US" dirty="0"/>
          </a:p>
        </p:txBody>
      </p:sp>
      <p:pic>
        <p:nvPicPr>
          <p:cNvPr id="5" name="Picture 4"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R01A Research</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smtClean="0"/>
              <a:t>Challenge</a:t>
            </a:r>
          </a:p>
          <a:p>
            <a:pPr marL="0" indent="0">
              <a:buNone/>
            </a:pPr>
            <a:r>
              <a:rPr lang="en-US" dirty="0"/>
              <a:t>Utility data is frequently not stored in accessible formats so that it can be saved and reused for future projects, causing agencies to recreate the data</a:t>
            </a:r>
            <a:r>
              <a:rPr lang="en-US" dirty="0" smtClean="0"/>
              <a:t>.</a:t>
            </a:r>
          </a:p>
          <a:p>
            <a:pPr marL="0" indent="0">
              <a:buNone/>
            </a:pPr>
            <a:r>
              <a:rPr lang="en-US" u="sng" dirty="0" smtClean="0"/>
              <a:t>Solution</a:t>
            </a:r>
          </a:p>
          <a:p>
            <a:pPr marL="0" indent="0">
              <a:buNone/>
            </a:pPr>
            <a:r>
              <a:rPr lang="en-US" dirty="0"/>
              <a:t>SHRP2’s 3D storage and retrieval data model will accommodate large volumes of utility data, interface with existing design software, and provide a method for organizing the data so that it can reliably be used throughout the project design phase, during construction, and on future </a:t>
            </a:r>
            <a:r>
              <a:rPr lang="en-US" dirty="0" smtClean="0"/>
              <a:t>projects.</a:t>
            </a:r>
            <a:endParaRPr lang="en-US" u="sng" dirty="0"/>
          </a:p>
          <a:p>
            <a:pPr marL="0" indent="0">
              <a:buNone/>
            </a:pPr>
            <a:endParaRPr lang="en-US" u="sng" dirty="0"/>
          </a:p>
        </p:txBody>
      </p:sp>
      <p:pic>
        <p:nvPicPr>
          <p:cNvPr id="4" name="Picture 3"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1487586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R01A – 3D Utility Location Data Repository</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dirty="0"/>
              <a:t>Develop a database to store and manage 2 and 3 dimensional utility location data</a:t>
            </a:r>
          </a:p>
          <a:p>
            <a:pPr lvl="0"/>
            <a:r>
              <a:rPr lang="en-US" dirty="0"/>
              <a:t>Seek out internal and external resources for data</a:t>
            </a:r>
          </a:p>
          <a:p>
            <a:pPr lvl="0"/>
            <a:r>
              <a:rPr lang="en-US" dirty="0"/>
              <a:t>Test the collection of 3-d utility location data in a pilot Project in D-3</a:t>
            </a:r>
          </a:p>
          <a:p>
            <a:pPr lvl="0"/>
            <a:r>
              <a:rPr lang="en-US" dirty="0"/>
              <a:t>Test the collection of utility location data on pilot permitted utility installations in D-3</a:t>
            </a:r>
          </a:p>
          <a:p>
            <a:r>
              <a:rPr lang="en-US" dirty="0"/>
              <a:t>Compare the value of vacuum excavation locations to RFID Marker ball </a:t>
            </a:r>
            <a:r>
              <a:rPr lang="en-US" dirty="0" smtClean="0"/>
              <a:t>technology</a:t>
            </a:r>
          </a:p>
          <a:p>
            <a:pPr lvl="0"/>
            <a:r>
              <a:rPr lang="en-US" dirty="0"/>
              <a:t>Identify implementation steps for future use </a:t>
            </a:r>
          </a:p>
          <a:p>
            <a:pPr marL="0" indent="0">
              <a:buNone/>
            </a:pPr>
            <a:endParaRPr lang="en-US" dirty="0"/>
          </a:p>
        </p:txBody>
      </p:sp>
      <p:pic>
        <p:nvPicPr>
          <p:cNvPr id="4" name="Picture 3"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721476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endParaRPr lang="en-US" dirty="0"/>
          </a:p>
        </p:txBody>
      </p:sp>
      <p:pic>
        <p:nvPicPr>
          <p:cNvPr id="7171" name="Picture 3" descr="C:\Users\jason.siwula\AppData\Local\Microsoft\Windows\Temporary Internet Files\Content.IE5\V9N7MXK7\MC900361268[1].wmf"/>
          <p:cNvPicPr>
            <a:picLocks noChangeAspect="1" noChangeArrowheads="1"/>
          </p:cNvPicPr>
          <p:nvPr/>
        </p:nvPicPr>
        <p:blipFill>
          <a:blip r:embed="rId3" cstate="print"/>
          <a:srcRect/>
          <a:stretch>
            <a:fillRect/>
          </a:stretch>
        </p:blipFill>
        <p:spPr bwMode="auto">
          <a:xfrm>
            <a:off x="941614" y="1182079"/>
            <a:ext cx="6553200" cy="5205069"/>
          </a:xfrm>
          <a:prstGeom prst="rect">
            <a:avLst/>
          </a:prstGeom>
          <a:noFill/>
        </p:spPr>
      </p:pic>
      <p:pic>
        <p:nvPicPr>
          <p:cNvPr id="8" name="Picture 7" descr="SHRP2SolutionsLogo.png"/>
          <p:cNvPicPr>
            <a:picLocks noChangeAspect="1"/>
          </p:cNvPicPr>
          <p:nvPr/>
        </p:nvPicPr>
        <p:blipFill>
          <a:blip r:embed="rId4" cstate="print"/>
          <a:stretch>
            <a:fillRect/>
          </a:stretch>
        </p:blipFill>
        <p:spPr>
          <a:xfrm>
            <a:off x="6188529" y="6224999"/>
            <a:ext cx="2490904" cy="5758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ASHTO's Innovation Initiative -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5133" y="4864099"/>
            <a:ext cx="1445198" cy="1113691"/>
          </a:xfrm>
          <a:prstGeom prst="rect">
            <a:avLst/>
          </a:prstGeom>
          <a:noFill/>
          <a:ln>
            <a:noFill/>
          </a:ln>
        </p:spPr>
      </p:pic>
      <p:sp>
        <p:nvSpPr>
          <p:cNvPr id="2" name="Title 1"/>
          <p:cNvSpPr>
            <a:spLocks noGrp="1"/>
          </p:cNvSpPr>
          <p:nvPr>
            <p:ph type="title"/>
          </p:nvPr>
        </p:nvSpPr>
        <p:spPr/>
        <p:txBody>
          <a:bodyPr>
            <a:normAutofit/>
          </a:bodyPr>
          <a:lstStyle/>
          <a:p>
            <a:pPr algn="ctr"/>
            <a:r>
              <a:rPr lang="en-US" sz="3200" dirty="0" smtClean="0"/>
              <a:t>SHRP 2 –EDC Relationship</a:t>
            </a:r>
            <a:endParaRPr lang="en-US" sz="3200"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4</a:t>
            </a:fld>
            <a:endParaRPr lang="en-US" dirty="0"/>
          </a:p>
        </p:txBody>
      </p:sp>
      <p:sp>
        <p:nvSpPr>
          <p:cNvPr id="16" name="Content Placeholder 2"/>
          <p:cNvSpPr txBox="1">
            <a:spLocks/>
          </p:cNvSpPr>
          <p:nvPr/>
        </p:nvSpPr>
        <p:spPr>
          <a:xfrm>
            <a:off x="457201" y="1182079"/>
            <a:ext cx="7813964" cy="5031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accent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800" dirty="0">
              <a:solidFill>
                <a:srgbClr val="00245D"/>
              </a:solidFill>
              <a:latin typeface="+mn-lt"/>
            </a:endParaRPr>
          </a:p>
          <a:p>
            <a:pPr>
              <a:buNone/>
            </a:pPr>
            <a:r>
              <a:rPr lang="en-US" dirty="0" smtClean="0">
                <a:solidFill>
                  <a:srgbClr val="00245D"/>
                </a:solidFill>
                <a:latin typeface="+mn-lt"/>
              </a:rPr>
              <a:t>	Purpose - Advancing </a:t>
            </a:r>
            <a:r>
              <a:rPr lang="en-US" dirty="0">
                <a:solidFill>
                  <a:srgbClr val="00245D"/>
                </a:solidFill>
                <a:latin typeface="+mn-lt"/>
              </a:rPr>
              <a:t>effective, </a:t>
            </a:r>
            <a:r>
              <a:rPr lang="en-US" dirty="0" smtClean="0">
                <a:solidFill>
                  <a:srgbClr val="00245D"/>
                </a:solidFill>
                <a:latin typeface="+mn-lt"/>
              </a:rPr>
              <a:t>proven </a:t>
            </a:r>
            <a:r>
              <a:rPr lang="en-US" dirty="0">
                <a:solidFill>
                  <a:srgbClr val="00245D"/>
                </a:solidFill>
                <a:latin typeface="+mn-lt"/>
              </a:rPr>
              <a:t>and market-ready technologies </a:t>
            </a:r>
            <a:r>
              <a:rPr lang="en-US" dirty="0" smtClean="0">
                <a:solidFill>
                  <a:srgbClr val="00245D"/>
                </a:solidFill>
                <a:latin typeface="+mn-lt"/>
              </a:rPr>
              <a:t>into </a:t>
            </a:r>
            <a:r>
              <a:rPr lang="en-US" dirty="0">
                <a:solidFill>
                  <a:srgbClr val="00245D"/>
                </a:solidFill>
                <a:latin typeface="+mn-lt"/>
              </a:rPr>
              <a:t>widespread </a:t>
            </a:r>
            <a:r>
              <a:rPr lang="en-US" dirty="0" smtClean="0">
                <a:solidFill>
                  <a:srgbClr val="00245D"/>
                </a:solidFill>
                <a:latin typeface="+mn-lt"/>
              </a:rPr>
              <a:t>use</a:t>
            </a:r>
            <a:endParaRPr lang="en-US" dirty="0">
              <a:solidFill>
                <a:srgbClr val="00245D"/>
              </a:solidFill>
              <a:latin typeface="+mn-lt"/>
            </a:endParaRPr>
          </a:p>
        </p:txBody>
      </p:sp>
      <p:pic>
        <p:nvPicPr>
          <p:cNvPr id="17" name="Picture 2" descr="H:\EVERY DAY COUNTS\EDC transparent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9321" y="3318181"/>
            <a:ext cx="2963432" cy="2157363"/>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222070" y="4674350"/>
            <a:ext cx="2521131" cy="1225623"/>
          </a:xfrm>
          <a:prstGeom prst="ellipse">
            <a:avLst/>
          </a:prstGeom>
          <a:solidFill>
            <a:srgbClr val="5E9732">
              <a:alpha val="83000"/>
            </a:srgbClr>
          </a:solidFill>
          <a:ln>
            <a:solidFill>
              <a:srgbClr val="5E9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Proven Innovations</a:t>
            </a:r>
          </a:p>
        </p:txBody>
      </p:sp>
      <p:sp>
        <p:nvSpPr>
          <p:cNvPr id="19" name="Notched Right Arrow 18"/>
          <p:cNvSpPr/>
          <p:nvPr/>
        </p:nvSpPr>
        <p:spPr>
          <a:xfrm rot="20141059">
            <a:off x="2404323" y="4739456"/>
            <a:ext cx="838200" cy="457200"/>
          </a:xfrm>
          <a:prstGeom prst="notchedRightArrow">
            <a:avLst/>
          </a:prstGeom>
          <a:solidFill>
            <a:srgbClr val="00245D">
              <a:alpha val="83000"/>
            </a:srgbClr>
          </a:solidFill>
          <a:ln w="12700">
            <a:solidFill>
              <a:srgbClr val="002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p:txBody>
      </p:sp>
      <p:sp>
        <p:nvSpPr>
          <p:cNvPr id="20" name="Notched Right Arrow 19"/>
          <p:cNvSpPr/>
          <p:nvPr/>
        </p:nvSpPr>
        <p:spPr>
          <a:xfrm rot="12765729">
            <a:off x="5862676" y="4757705"/>
            <a:ext cx="838200" cy="457200"/>
          </a:xfrm>
          <a:prstGeom prst="notchedRightArrow">
            <a:avLst/>
          </a:prstGeom>
          <a:solidFill>
            <a:srgbClr val="00245D">
              <a:alpha val="83000"/>
            </a:srgbClr>
          </a:solidFill>
          <a:ln w="12700">
            <a:solidFill>
              <a:srgbClr val="002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b="24567"/>
          <a:stretch/>
        </p:blipFill>
        <p:spPr>
          <a:xfrm>
            <a:off x="768627" y="3088557"/>
            <a:ext cx="1456129" cy="1008622"/>
          </a:xfrm>
          <a:prstGeom prst="rect">
            <a:avLst/>
          </a:prstGeom>
        </p:spPr>
      </p:pic>
      <p:sp>
        <p:nvSpPr>
          <p:cNvPr id="24" name="Notched Right Arrow 23"/>
          <p:cNvSpPr/>
          <p:nvPr/>
        </p:nvSpPr>
        <p:spPr>
          <a:xfrm rot="1120022">
            <a:off x="2345484" y="3590287"/>
            <a:ext cx="838200" cy="457200"/>
          </a:xfrm>
          <a:prstGeom prst="notchedRightArrow">
            <a:avLst/>
          </a:prstGeom>
          <a:solidFill>
            <a:srgbClr val="00245D">
              <a:alpha val="83000"/>
            </a:srgbClr>
          </a:solidFill>
          <a:ln w="12700">
            <a:solidFill>
              <a:srgbClr val="002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p:txBody>
      </p:sp>
      <p:sp>
        <p:nvSpPr>
          <p:cNvPr id="25" name="Oval 24"/>
          <p:cNvSpPr/>
          <p:nvPr/>
        </p:nvSpPr>
        <p:spPr>
          <a:xfrm>
            <a:off x="6414051" y="2911091"/>
            <a:ext cx="2286000" cy="1225623"/>
          </a:xfrm>
          <a:prstGeom prst="ellipse">
            <a:avLst/>
          </a:prstGeom>
          <a:solidFill>
            <a:srgbClr val="5E9732">
              <a:alpha val="83000"/>
            </a:srgbClr>
          </a:solidFill>
          <a:ln>
            <a:solidFill>
              <a:srgbClr val="5E9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Research Products</a:t>
            </a:r>
          </a:p>
        </p:txBody>
      </p:sp>
      <p:sp>
        <p:nvSpPr>
          <p:cNvPr id="21" name="Notched Right Arrow 20"/>
          <p:cNvSpPr/>
          <p:nvPr/>
        </p:nvSpPr>
        <p:spPr>
          <a:xfrm rot="9258927">
            <a:off x="5848773" y="3486881"/>
            <a:ext cx="838200" cy="457200"/>
          </a:xfrm>
          <a:prstGeom prst="notchedRightArrow">
            <a:avLst/>
          </a:prstGeom>
          <a:solidFill>
            <a:srgbClr val="00245D">
              <a:alpha val="83000"/>
            </a:srgbClr>
          </a:solidFill>
          <a:ln w="12700">
            <a:solidFill>
              <a:srgbClr val="002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p:txBody>
      </p:sp>
      <p:pic>
        <p:nvPicPr>
          <p:cNvPr id="26" name="Picture 25" descr="SHRP2SolutionsLogo.png"/>
          <p:cNvPicPr>
            <a:picLocks noChangeAspect="1"/>
          </p:cNvPicPr>
          <p:nvPr/>
        </p:nvPicPr>
        <p:blipFill>
          <a:blip r:embed="rId6"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2348642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SHRP2 Implementation Assistance Program</a:t>
            </a:r>
            <a:endParaRPr lang="en-US"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5</a:t>
            </a:fld>
            <a:endParaRPr lang="en-US" dirty="0"/>
          </a:p>
        </p:txBody>
      </p:sp>
      <p:sp>
        <p:nvSpPr>
          <p:cNvPr id="5" name="Content Placeholder 2"/>
          <p:cNvSpPr>
            <a:spLocks noGrp="1"/>
          </p:cNvSpPr>
          <p:nvPr>
            <p:ph sz="quarter" idx="1"/>
          </p:nvPr>
        </p:nvSpPr>
        <p:spPr>
          <a:xfrm>
            <a:off x="612648" y="1600200"/>
            <a:ext cx="8153400" cy="4495800"/>
          </a:xfrm>
        </p:spPr>
        <p:txBody>
          <a:bodyPr>
            <a:normAutofit/>
          </a:bodyPr>
          <a:lstStyle/>
          <a:p>
            <a:r>
              <a:rPr lang="en-US" dirty="0" smtClean="0">
                <a:solidFill>
                  <a:srgbClr val="00245D"/>
                </a:solidFill>
                <a:latin typeface="+mn-lt"/>
              </a:rPr>
              <a:t>Goals – Deployment of SHRP2 Solutions and encourage early adoption of SHRP2 products</a:t>
            </a:r>
          </a:p>
          <a:p>
            <a:endParaRPr lang="en-US" dirty="0" smtClean="0">
              <a:solidFill>
                <a:srgbClr val="00245D"/>
              </a:solidFill>
              <a:latin typeface="+mn-lt"/>
            </a:endParaRPr>
          </a:p>
          <a:p>
            <a:r>
              <a:rPr lang="en-US" dirty="0" smtClean="0">
                <a:solidFill>
                  <a:srgbClr val="00245D"/>
                </a:solidFill>
                <a:latin typeface="+mn-lt"/>
              </a:rPr>
              <a:t>The Implementation Assistance Program (IAP) is available to help:</a:t>
            </a:r>
          </a:p>
          <a:p>
            <a:pPr lvl="1"/>
            <a:r>
              <a:rPr lang="en-US" dirty="0" smtClean="0">
                <a:solidFill>
                  <a:srgbClr val="00245D"/>
                </a:solidFill>
                <a:latin typeface="+mn-lt"/>
              </a:rPr>
              <a:t>State Transportation Agencies</a:t>
            </a:r>
          </a:p>
          <a:p>
            <a:pPr lvl="1"/>
            <a:r>
              <a:rPr lang="en-US" dirty="0" smtClean="0">
                <a:solidFill>
                  <a:srgbClr val="00245D"/>
                </a:solidFill>
                <a:latin typeface="+mn-lt"/>
              </a:rPr>
              <a:t>Metropolitan Planning Organizations</a:t>
            </a:r>
          </a:p>
          <a:p>
            <a:pPr lvl="1"/>
            <a:r>
              <a:rPr lang="en-US" dirty="0" smtClean="0">
                <a:solidFill>
                  <a:srgbClr val="00245D"/>
                </a:solidFill>
                <a:latin typeface="+mn-lt"/>
              </a:rPr>
              <a:t>Tribal Governments</a:t>
            </a:r>
          </a:p>
          <a:p>
            <a:pPr lvl="1"/>
            <a:r>
              <a:rPr lang="en-US" dirty="0" smtClean="0">
                <a:solidFill>
                  <a:srgbClr val="00245D"/>
                </a:solidFill>
                <a:latin typeface="+mn-lt"/>
              </a:rPr>
              <a:t>Other interested organizations</a:t>
            </a:r>
          </a:p>
        </p:txBody>
      </p:sp>
      <p:pic>
        <p:nvPicPr>
          <p:cNvPr id="8" name="Picture 7" descr="SHRP2SolutionsLogo.png"/>
          <p:cNvPicPr>
            <a:picLocks noChangeAspect="1"/>
          </p:cNvPicPr>
          <p:nvPr/>
        </p:nvPicPr>
        <p:blipFill>
          <a:blip r:embed="rId2" cstate="print"/>
          <a:stretch>
            <a:fillRect/>
          </a:stretch>
        </p:blipFill>
        <p:spPr>
          <a:xfrm>
            <a:off x="6188529" y="6224999"/>
            <a:ext cx="2490904" cy="575892"/>
          </a:xfrm>
          <a:prstGeom prst="rect">
            <a:avLst/>
          </a:prstGeom>
        </p:spPr>
      </p:pic>
      <p:grpSp>
        <p:nvGrpSpPr>
          <p:cNvPr id="9" name="Group 8"/>
          <p:cNvGrpSpPr/>
          <p:nvPr/>
        </p:nvGrpSpPr>
        <p:grpSpPr>
          <a:xfrm>
            <a:off x="7703465" y="3581402"/>
            <a:ext cx="1381125" cy="2657475"/>
            <a:chOff x="7391400" y="3581400"/>
            <a:chExt cx="1381125" cy="2657475"/>
          </a:xfrm>
        </p:grpSpPr>
        <p:pic>
          <p:nvPicPr>
            <p:cNvPr id="10" name="Picture 2"/>
            <p:cNvPicPr>
              <a:picLocks noChangeAspect="1" noChangeArrowheads="1"/>
            </p:cNvPicPr>
            <p:nvPr/>
          </p:nvPicPr>
          <p:blipFill>
            <a:blip r:embed="rId3" cstate="print"/>
            <a:srcRect/>
            <a:stretch>
              <a:fillRect/>
            </a:stretch>
          </p:blipFill>
          <p:spPr bwMode="auto">
            <a:xfrm>
              <a:off x="7391400" y="3581400"/>
              <a:ext cx="619125" cy="2657475"/>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8001000" y="3810000"/>
              <a:ext cx="771525" cy="21526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SHRP2 IAP</a:t>
            </a:r>
            <a:endParaRPr lang="en-US"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6</a:t>
            </a:fld>
            <a:endParaRPr lang="en-US" dirty="0"/>
          </a:p>
        </p:txBody>
      </p:sp>
      <p:sp>
        <p:nvSpPr>
          <p:cNvPr id="5" name="Content Placeholder 2"/>
          <p:cNvSpPr>
            <a:spLocks noGrp="1"/>
          </p:cNvSpPr>
          <p:nvPr>
            <p:ph sz="quarter" idx="1"/>
          </p:nvPr>
        </p:nvSpPr>
        <p:spPr>
          <a:xfrm>
            <a:off x="612648" y="1600200"/>
            <a:ext cx="8153400" cy="4495800"/>
          </a:xfrm>
        </p:spPr>
        <p:txBody>
          <a:bodyPr>
            <a:noAutofit/>
          </a:bodyPr>
          <a:lstStyle/>
          <a:p>
            <a:r>
              <a:rPr lang="en-US" sz="2400" dirty="0" smtClean="0">
                <a:solidFill>
                  <a:srgbClr val="00245D"/>
                </a:solidFill>
                <a:latin typeface="+mn-lt"/>
              </a:rPr>
              <a:t>Three levels of assistance available</a:t>
            </a:r>
          </a:p>
          <a:p>
            <a:pPr lvl="1"/>
            <a:r>
              <a:rPr lang="en-US" sz="2400" dirty="0" smtClean="0">
                <a:solidFill>
                  <a:srgbClr val="00245D"/>
                </a:solidFill>
                <a:latin typeface="+mn-lt"/>
              </a:rPr>
              <a:t>Proof of Concept Pilot – Offers highway agencies to evaluate the readiness of a product, and to gain more experience in the use of a product</a:t>
            </a:r>
          </a:p>
          <a:p>
            <a:pPr lvl="1"/>
            <a:r>
              <a:rPr lang="en-US" sz="2400" dirty="0" smtClean="0">
                <a:solidFill>
                  <a:srgbClr val="00245D"/>
                </a:solidFill>
                <a:latin typeface="+mn-lt"/>
              </a:rPr>
              <a:t>Lead Adopter Incentive – Provides assistance to organizations to be a lead adopter of a product in the US.</a:t>
            </a:r>
          </a:p>
          <a:p>
            <a:pPr lvl="1"/>
            <a:r>
              <a:rPr lang="en-US" sz="2400" dirty="0" smtClean="0">
                <a:solidFill>
                  <a:srgbClr val="00245D"/>
                </a:solidFill>
                <a:latin typeface="+mn-lt"/>
              </a:rPr>
              <a:t>User Incentive – Provides assistance to organizations who have interest in a product, but may not wish to participate as a Lead Adopter </a:t>
            </a:r>
            <a:endParaRPr lang="en-US" sz="2400" dirty="0">
              <a:solidFill>
                <a:srgbClr val="00245D"/>
              </a:solidFill>
              <a:latin typeface="+mn-lt"/>
            </a:endParaRPr>
          </a:p>
        </p:txBody>
      </p:sp>
      <p:pic>
        <p:nvPicPr>
          <p:cNvPr id="6" name="Picture 5" descr="SHRP2SolutionsLogo.png"/>
          <p:cNvPicPr>
            <a:picLocks noChangeAspect="1"/>
          </p:cNvPicPr>
          <p:nvPr/>
        </p:nvPicPr>
        <p:blipFill>
          <a:blip r:embed="rId2" cstate="print"/>
          <a:stretch>
            <a:fillRect/>
          </a:stretch>
        </p:blipFill>
        <p:spPr>
          <a:xfrm>
            <a:off x="6188529" y="6224999"/>
            <a:ext cx="2490904" cy="5758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165230"/>
          </a:xfrm>
        </p:spPr>
        <p:txBody>
          <a:bodyPr>
            <a:normAutofit/>
          </a:bodyPr>
          <a:lstStyle/>
          <a:p>
            <a:pPr>
              <a:lnSpc>
                <a:spcPct val="120000"/>
              </a:lnSpc>
              <a:spcBef>
                <a:spcPts val="0"/>
              </a:spcBef>
            </a:pPr>
            <a:r>
              <a:rPr lang="en-US" dirty="0" smtClean="0">
                <a:solidFill>
                  <a:srgbClr val="00245D"/>
                </a:solidFill>
                <a:latin typeface="+mn-lt"/>
              </a:rPr>
              <a:t>Infrastructure condition</a:t>
            </a:r>
          </a:p>
          <a:p>
            <a:pPr>
              <a:lnSpc>
                <a:spcPct val="120000"/>
              </a:lnSpc>
              <a:spcBef>
                <a:spcPts val="0"/>
              </a:spcBef>
            </a:pPr>
            <a:r>
              <a:rPr lang="en-US" dirty="0" smtClean="0">
                <a:solidFill>
                  <a:srgbClr val="00245D"/>
                </a:solidFill>
                <a:latin typeface="+mn-lt"/>
              </a:rPr>
              <a:t>Resource constraints</a:t>
            </a:r>
          </a:p>
          <a:p>
            <a:pPr>
              <a:lnSpc>
                <a:spcPct val="120000"/>
              </a:lnSpc>
              <a:spcBef>
                <a:spcPts val="0"/>
              </a:spcBef>
            </a:pPr>
            <a:r>
              <a:rPr lang="en-US" dirty="0" smtClean="0">
                <a:solidFill>
                  <a:srgbClr val="00245D"/>
                </a:solidFill>
                <a:latin typeface="+mn-lt"/>
              </a:rPr>
              <a:t>Public expectations</a:t>
            </a:r>
          </a:p>
          <a:p>
            <a:pPr>
              <a:lnSpc>
                <a:spcPct val="120000"/>
              </a:lnSpc>
              <a:spcBef>
                <a:spcPts val="0"/>
              </a:spcBef>
            </a:pPr>
            <a:r>
              <a:rPr lang="en-US" dirty="0" smtClean="0">
                <a:solidFill>
                  <a:srgbClr val="00245D"/>
                </a:solidFill>
                <a:latin typeface="+mn-lt"/>
              </a:rPr>
              <a:t>More complex transportation system</a:t>
            </a:r>
          </a:p>
          <a:p>
            <a:pPr>
              <a:lnSpc>
                <a:spcPct val="120000"/>
              </a:lnSpc>
              <a:spcBef>
                <a:spcPts val="0"/>
              </a:spcBef>
            </a:pPr>
            <a:r>
              <a:rPr lang="en-US" dirty="0" smtClean="0">
                <a:solidFill>
                  <a:srgbClr val="00245D"/>
                </a:solidFill>
                <a:latin typeface="+mn-lt"/>
              </a:rPr>
              <a:t>Technology advancements</a:t>
            </a:r>
            <a:endParaRPr lang="en-US" dirty="0">
              <a:latin typeface="+mn-lt"/>
            </a:endParaRPr>
          </a:p>
        </p:txBody>
      </p:sp>
      <p:sp>
        <p:nvSpPr>
          <p:cNvPr id="4" name="Slide Number Placeholder 3"/>
          <p:cNvSpPr>
            <a:spLocks noGrp="1"/>
          </p:cNvSpPr>
          <p:nvPr>
            <p:ph type="sldNum" sz="quarter" idx="4"/>
          </p:nvPr>
        </p:nvSpPr>
        <p:spPr/>
        <p:txBody>
          <a:bodyPr/>
          <a:lstStyle/>
          <a:p>
            <a:fld id="{1114828C-5D78-9B49-B11B-F71E2B02E95C}" type="slidenum">
              <a:rPr lang="en-US" smtClean="0"/>
              <a:pPr/>
              <a:t>7</a:t>
            </a:fld>
            <a:endParaRPr lang="en-US" dirty="0"/>
          </a:p>
        </p:txBody>
      </p:sp>
      <p:pic>
        <p:nvPicPr>
          <p:cNvPr id="7" name="Picture 3" descr="C:\Users\scott.wolf\AppData\Local\Microsoft\Windows\Temporary Internet Files\Content.IE5\OJEGV58R\changing-business[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09" b="24778"/>
          <a:stretch/>
        </p:blipFill>
        <p:spPr bwMode="auto">
          <a:xfrm>
            <a:off x="1155444" y="541984"/>
            <a:ext cx="6783881" cy="2173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SHRP2SolutionsLogo.png"/>
          <p:cNvPicPr>
            <a:picLocks noChangeAspect="1"/>
          </p:cNvPicPr>
          <p:nvPr/>
        </p:nvPicPr>
        <p:blipFill>
          <a:blip r:embed="rId4"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1771233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Why “Every Day Counts”?</a:t>
            </a:r>
            <a:endParaRPr lang="en-US" sz="3200" dirty="0"/>
          </a:p>
        </p:txBody>
      </p:sp>
      <p:sp>
        <p:nvSpPr>
          <p:cNvPr id="4" name="Slide Number Placeholder 3"/>
          <p:cNvSpPr>
            <a:spLocks noGrp="1"/>
          </p:cNvSpPr>
          <p:nvPr>
            <p:ph type="sldNum" sz="quarter" idx="4"/>
          </p:nvPr>
        </p:nvSpPr>
        <p:spPr/>
        <p:txBody>
          <a:bodyPr/>
          <a:lstStyle/>
          <a:p>
            <a:fld id="{1114828C-5D78-9B49-B11B-F71E2B02E95C}" type="slidenum">
              <a:rPr lang="en-US" smtClean="0"/>
              <a:pPr/>
              <a:t>8</a:t>
            </a:fld>
            <a:endParaRPr lang="en-US" dirty="0"/>
          </a:p>
        </p:txBody>
      </p:sp>
      <p:sp>
        <p:nvSpPr>
          <p:cNvPr id="9" name="Content Placeholder 2"/>
          <p:cNvSpPr txBox="1">
            <a:spLocks/>
          </p:cNvSpPr>
          <p:nvPr/>
        </p:nvSpPr>
        <p:spPr>
          <a:xfrm>
            <a:off x="457201" y="1182079"/>
            <a:ext cx="8229599" cy="5031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accent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245D"/>
                </a:solidFill>
                <a:latin typeface="+mn-lt"/>
              </a:rPr>
              <a:t>Changing conditions and demand for more efficient project delivery</a:t>
            </a:r>
            <a:endParaRPr lang="en-US" dirty="0">
              <a:solidFill>
                <a:srgbClr val="00245D"/>
              </a:solidFill>
              <a:latin typeface="+mn-lt"/>
            </a:endParaRPr>
          </a:p>
          <a:p>
            <a:endParaRPr lang="en-US" sz="900" dirty="0" smtClean="0">
              <a:solidFill>
                <a:srgbClr val="00245D"/>
              </a:solidFill>
              <a:latin typeface="+mn-lt"/>
            </a:endParaRPr>
          </a:p>
          <a:p>
            <a:r>
              <a:rPr lang="en-US" dirty="0" smtClean="0">
                <a:solidFill>
                  <a:srgbClr val="00245D"/>
                </a:solidFill>
                <a:latin typeface="+mn-lt"/>
              </a:rPr>
              <a:t>Technology deployment and transfer are core FHWA roles</a:t>
            </a:r>
          </a:p>
          <a:p>
            <a:endParaRPr lang="en-US" sz="800" dirty="0" smtClean="0">
              <a:solidFill>
                <a:srgbClr val="00245D"/>
              </a:solidFill>
              <a:latin typeface="+mn-lt"/>
            </a:endParaRPr>
          </a:p>
          <a:p>
            <a:r>
              <a:rPr lang="en-US" dirty="0" smtClean="0">
                <a:solidFill>
                  <a:srgbClr val="00245D"/>
                </a:solidFill>
                <a:latin typeface="+mn-lt"/>
              </a:rPr>
              <a:t>Provide a mechanism for rapid deployment of proven innovation</a:t>
            </a:r>
          </a:p>
          <a:p>
            <a:endParaRPr lang="en-US" sz="800" dirty="0" smtClean="0">
              <a:solidFill>
                <a:srgbClr val="00245D"/>
              </a:solidFill>
              <a:latin typeface="+mn-lt"/>
            </a:endParaRPr>
          </a:p>
          <a:p>
            <a:endParaRPr lang="en-US" sz="800" dirty="0" smtClean="0">
              <a:solidFill>
                <a:srgbClr val="00245D"/>
              </a:solidFill>
              <a:latin typeface="+mn-lt"/>
            </a:endParaRPr>
          </a:p>
          <a:p>
            <a:r>
              <a:rPr lang="en-US" dirty="0" smtClean="0">
                <a:solidFill>
                  <a:srgbClr val="00245D"/>
                </a:solidFill>
                <a:latin typeface="+mn-lt"/>
              </a:rPr>
              <a:t>Create a sense of urgency</a:t>
            </a:r>
          </a:p>
        </p:txBody>
      </p:sp>
      <p:pic>
        <p:nvPicPr>
          <p:cNvPr id="6" name="Picture 2" descr="http://sdggroup.nicwebdesign.com/resources/site1/General/Innovation%20Street%20Sign.jpg"/>
          <p:cNvPicPr>
            <a:picLocks noGrp="1" noChangeAspect="1" noChangeArrowheads="1"/>
          </p:cNvPicPr>
          <p:nvPr>
            <p:ph idx="1"/>
          </p:nvPr>
        </p:nvPicPr>
        <p:blipFill rotWithShape="1">
          <a:blip r:embed="rId3" cstate="print">
            <a:extLst>
              <a:ext uri="{BEBA8EAE-BF5A-486C-A8C5-ECC9F3942E4B}">
                <a14:imgProps xmlns:a14="http://schemas.microsoft.com/office/drawing/2010/main">
                  <a14:imgLayer r:embed="rId4">
                    <a14:imgEffect>
                      <a14:colorTemperature colorTemp="4700"/>
                    </a14:imgEffect>
                    <a14:imgEffect>
                      <a14:brightnessContrast bright="18000" contrast="-10000"/>
                    </a14:imgEffect>
                  </a14:imgLayer>
                </a14:imgProps>
              </a:ext>
              <a:ext uri="{28A0092B-C50C-407E-A947-70E740481C1C}">
                <a14:useLocalDpi xmlns:a14="http://schemas.microsoft.com/office/drawing/2010/main" val="0"/>
              </a:ext>
            </a:extLst>
          </a:blip>
          <a:srcRect t="7951" b="8836"/>
          <a:stretch/>
        </p:blipFill>
        <p:spPr bwMode="auto">
          <a:xfrm>
            <a:off x="5401430" y="4414340"/>
            <a:ext cx="3248057" cy="1799748"/>
          </a:xfrm>
          <a:prstGeom prst="roundRect">
            <a:avLst>
              <a:gd name="adj" fmla="val 8594"/>
            </a:avLst>
          </a:prstGeom>
          <a:ln w="12700"/>
          <a:effectLst>
            <a:outerShdw blurRad="177800" dist="889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pic>
      <p:pic>
        <p:nvPicPr>
          <p:cNvPr id="7" name="Picture 6" descr="SHRP2SolutionsLogo.png"/>
          <p:cNvPicPr>
            <a:picLocks noChangeAspect="1"/>
          </p:cNvPicPr>
          <p:nvPr/>
        </p:nvPicPr>
        <p:blipFill>
          <a:blip r:embed="rId5"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360243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How EDC Works</a:t>
            </a:r>
            <a:endParaRPr lang="en-US" sz="3200" dirty="0"/>
          </a:p>
        </p:txBody>
      </p:sp>
      <p:sp>
        <p:nvSpPr>
          <p:cNvPr id="3" name="Content Placeholder 2"/>
          <p:cNvSpPr>
            <a:spLocks noGrp="1"/>
          </p:cNvSpPr>
          <p:nvPr>
            <p:ph idx="1"/>
          </p:nvPr>
        </p:nvSpPr>
        <p:spPr>
          <a:xfrm>
            <a:off x="457201" y="1182079"/>
            <a:ext cx="7626626" cy="5391001"/>
          </a:xfrm>
        </p:spPr>
        <p:txBody>
          <a:bodyPr>
            <a:normAutofit/>
          </a:bodyPr>
          <a:lstStyle/>
          <a:p>
            <a:r>
              <a:rPr lang="en-US" dirty="0" smtClean="0">
                <a:solidFill>
                  <a:srgbClr val="00245D"/>
                </a:solidFill>
                <a:latin typeface="+mn-lt"/>
              </a:rPr>
              <a:t>Stakeholder collaboration to identify         and select innovations</a:t>
            </a:r>
          </a:p>
          <a:p>
            <a:endParaRPr lang="en-US" sz="1100" dirty="0" smtClean="0">
              <a:solidFill>
                <a:srgbClr val="00245D"/>
              </a:solidFill>
              <a:latin typeface="+mn-lt"/>
            </a:endParaRPr>
          </a:p>
          <a:p>
            <a:endParaRPr lang="en-US" sz="1100" dirty="0">
              <a:solidFill>
                <a:srgbClr val="00245D"/>
              </a:solidFill>
              <a:latin typeface="+mn-lt"/>
            </a:endParaRPr>
          </a:p>
          <a:p>
            <a:endParaRPr lang="en-US" sz="1100" dirty="0" smtClean="0">
              <a:solidFill>
                <a:srgbClr val="00245D"/>
              </a:solidFill>
              <a:latin typeface="+mn-lt"/>
            </a:endParaRPr>
          </a:p>
          <a:p>
            <a:r>
              <a:rPr lang="en-US" dirty="0" smtClean="0">
                <a:solidFill>
                  <a:srgbClr val="00245D"/>
                </a:solidFill>
                <a:latin typeface="+mn-lt"/>
              </a:rPr>
              <a:t>Establish multidisciplinary deployment teams </a:t>
            </a:r>
          </a:p>
          <a:p>
            <a:pPr lvl="1"/>
            <a:r>
              <a:rPr lang="en-US" sz="2600" dirty="0" smtClean="0">
                <a:solidFill>
                  <a:srgbClr val="00245D"/>
                </a:solidFill>
                <a:latin typeface="+mn-lt"/>
              </a:rPr>
              <a:t>Draft implementation plans</a:t>
            </a:r>
          </a:p>
          <a:p>
            <a:pPr lvl="1"/>
            <a:r>
              <a:rPr lang="en-US" sz="2600" dirty="0" smtClean="0">
                <a:solidFill>
                  <a:srgbClr val="00245D"/>
                </a:solidFill>
                <a:latin typeface="+mn-lt"/>
              </a:rPr>
              <a:t>Compile resources</a:t>
            </a:r>
          </a:p>
          <a:p>
            <a:pPr lvl="1"/>
            <a:r>
              <a:rPr lang="en-US" sz="2600" dirty="0" smtClean="0">
                <a:solidFill>
                  <a:srgbClr val="00245D"/>
                </a:solidFill>
                <a:latin typeface="+mn-lt"/>
              </a:rPr>
              <a:t>Assemble case studies</a:t>
            </a:r>
          </a:p>
          <a:p>
            <a:pPr lvl="1"/>
            <a:r>
              <a:rPr lang="en-US" sz="2600" dirty="0" smtClean="0">
                <a:solidFill>
                  <a:srgbClr val="00245D"/>
                </a:solidFill>
                <a:latin typeface="+mn-lt"/>
              </a:rPr>
              <a:t>Prepare training</a:t>
            </a:r>
          </a:p>
          <a:p>
            <a:endParaRPr lang="en-US" sz="900" dirty="0" smtClean="0">
              <a:solidFill>
                <a:srgbClr val="00245D"/>
              </a:solidFill>
              <a:latin typeface="+mn-lt"/>
            </a:endParaRPr>
          </a:p>
        </p:txBody>
      </p:sp>
      <p:sp>
        <p:nvSpPr>
          <p:cNvPr id="4" name="Slide Number Placeholder 3"/>
          <p:cNvSpPr>
            <a:spLocks noGrp="1"/>
          </p:cNvSpPr>
          <p:nvPr>
            <p:ph type="sldNum" sz="quarter" idx="4"/>
          </p:nvPr>
        </p:nvSpPr>
        <p:spPr/>
        <p:txBody>
          <a:bodyPr/>
          <a:lstStyle/>
          <a:p>
            <a:fld id="{1114828C-5D78-9B49-B11B-F71E2B02E95C}" type="slidenum">
              <a:rPr lang="en-US" smtClean="0"/>
              <a:pPr/>
              <a:t>9</a:t>
            </a:fld>
            <a:endParaRPr lang="en-US" dirty="0"/>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3598" y="872185"/>
            <a:ext cx="1901525" cy="164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25089-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4482" y="3564985"/>
            <a:ext cx="2429669" cy="2429669"/>
          </a:xfrm>
          <a:prstGeom prst="rect">
            <a:avLst/>
          </a:prstGeom>
        </p:spPr>
      </p:pic>
      <p:pic>
        <p:nvPicPr>
          <p:cNvPr id="7" name="Picture 6" descr="SHRP2SolutionsLogo.png"/>
          <p:cNvPicPr>
            <a:picLocks noChangeAspect="1"/>
          </p:cNvPicPr>
          <p:nvPr/>
        </p:nvPicPr>
        <p:blipFill>
          <a:blip r:embed="rId5" cstate="print"/>
          <a:stretch>
            <a:fillRect/>
          </a:stretch>
        </p:blipFill>
        <p:spPr>
          <a:xfrm>
            <a:off x="6188529" y="6224999"/>
            <a:ext cx="2490904" cy="575892"/>
          </a:xfrm>
          <a:prstGeom prst="rect">
            <a:avLst/>
          </a:prstGeom>
        </p:spPr>
      </p:pic>
    </p:spTree>
    <p:extLst>
      <p:ext uri="{BB962C8B-B14F-4D97-AF65-F5344CB8AC3E}">
        <p14:creationId xmlns:p14="http://schemas.microsoft.com/office/powerpoint/2010/main" val="3213311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16">
      <a:dk1>
        <a:sysClr val="windowText" lastClr="000000"/>
      </a:dk1>
      <a:lt1>
        <a:sysClr val="window" lastClr="FFFFFF"/>
      </a:lt1>
      <a:dk2>
        <a:srgbClr val="162B48"/>
      </a:dk2>
      <a:lt2>
        <a:srgbClr val="0072CF"/>
      </a:lt2>
      <a:accent1>
        <a:srgbClr val="5A8E22"/>
      </a:accent1>
      <a:accent2>
        <a:srgbClr val="235937"/>
      </a:accent2>
      <a:accent3>
        <a:srgbClr val="D9531E"/>
      </a:accent3>
      <a:accent4>
        <a:srgbClr val="FDB913"/>
      </a:accent4>
      <a:accent5>
        <a:srgbClr val="8CD2F4"/>
      </a:accent5>
      <a:accent6>
        <a:srgbClr val="162B48"/>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Jason Siwula</Speakers>
    <Year xmlns="b47a5aad-adfb-4dac-9d3f-47090e67d565">2015</Year>
    <Section xmlns="b47a5aad-adfb-4dac-9d3f-47090e67d565">Utilities</Section>
    <Day xmlns="b47a5aad-adfb-4dac-9d3f-47090e67d565">Wednesday</Day>
  </documentManagement>
</p:properties>
</file>

<file path=customXml/itemProps1.xml><?xml version="1.0" encoding="utf-8"?>
<ds:datastoreItem xmlns:ds="http://schemas.openxmlformats.org/officeDocument/2006/customXml" ds:itemID="{60F832A3-8390-43B7-8357-C341A5E49BFE}"/>
</file>

<file path=customXml/itemProps2.xml><?xml version="1.0" encoding="utf-8"?>
<ds:datastoreItem xmlns:ds="http://schemas.openxmlformats.org/officeDocument/2006/customXml" ds:itemID="{9F7822EE-65CC-4AB1-9935-97C207BEC535}"/>
</file>

<file path=customXml/itemProps3.xml><?xml version="1.0" encoding="utf-8"?>
<ds:datastoreItem xmlns:ds="http://schemas.openxmlformats.org/officeDocument/2006/customXml" ds:itemID="{14EECB21-DFD1-4A76-B889-6038B9DB1A61}"/>
</file>

<file path=docProps/app.xml><?xml version="1.0" encoding="utf-8"?>
<Properties xmlns="http://schemas.openxmlformats.org/officeDocument/2006/extended-properties" xmlns:vt="http://schemas.openxmlformats.org/officeDocument/2006/docPropsVTypes">
  <Template/>
  <TotalTime>4425</TotalTime>
  <Words>2568</Words>
  <Application>Microsoft Office PowerPoint</Application>
  <PresentationFormat>On-screen Show (4:3)</PresentationFormat>
  <Paragraphs>315</Paragraphs>
  <Slides>33</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Century Gothic</vt:lpstr>
      <vt:lpstr>Default Theme</vt:lpstr>
      <vt:lpstr>SHRP2 and Every Day Counts Products</vt:lpstr>
      <vt:lpstr>What is “Every Day Counts”?</vt:lpstr>
      <vt:lpstr>What is SHRP2?</vt:lpstr>
      <vt:lpstr>SHRP 2 –EDC Relationship</vt:lpstr>
      <vt:lpstr>SHRP2 Implementation Assistance Program</vt:lpstr>
      <vt:lpstr>SHRP2 IAP</vt:lpstr>
      <vt:lpstr>PowerPoint Presentation</vt:lpstr>
      <vt:lpstr>Why “Every Day Counts”?</vt:lpstr>
      <vt:lpstr>How EDC Works</vt:lpstr>
      <vt:lpstr>How EDC Works (Cont.)</vt:lpstr>
      <vt:lpstr>How EDC Works (Cont.)</vt:lpstr>
      <vt:lpstr>How EDC Works (Cont.)</vt:lpstr>
      <vt:lpstr>How EDC Works (Cont.)</vt:lpstr>
      <vt:lpstr>Keys to Success</vt:lpstr>
      <vt:lpstr>Significant Impacts of EDC</vt:lpstr>
      <vt:lpstr>STIC Incentive Program (Sept. 1, 2015)</vt:lpstr>
      <vt:lpstr>AID Demonstration Awards (Sept. 1, 2015)</vt:lpstr>
      <vt:lpstr>Why Innovation at KYTC?</vt:lpstr>
      <vt:lpstr>Why Innovation at KYTC?</vt:lpstr>
      <vt:lpstr>Why Innovation at KYTC?</vt:lpstr>
      <vt:lpstr>SHRP 2 and Every Day Counts Products</vt:lpstr>
      <vt:lpstr>R15B Research</vt:lpstr>
      <vt:lpstr>R15B Research</vt:lpstr>
      <vt:lpstr>Looks like we got overhead electric boys </vt:lpstr>
      <vt:lpstr>R15B – Identifying and Managing Utility Conflicts KURTS Release 2</vt:lpstr>
      <vt:lpstr>Mobile Device</vt:lpstr>
      <vt:lpstr>R16 / EDC-3 Research</vt:lpstr>
      <vt:lpstr>STIC Every Day Counts</vt:lpstr>
      <vt:lpstr>R16 -  Railroad – DOT Mitigation Strategies</vt:lpstr>
      <vt:lpstr>R16 -  Railroad – DOT Mitigation Strategies</vt:lpstr>
      <vt:lpstr>R01A Research</vt:lpstr>
      <vt:lpstr>R01A – 3D Utility Location Data Repository </vt:lpstr>
      <vt:lpstr>Questions?</vt:lpstr>
    </vt:vector>
  </TitlesOfParts>
  <Company>Booz Allen Hamilton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Lacey Olivares</dc:creator>
  <cp:lastModifiedBy>design</cp:lastModifiedBy>
  <cp:revision>277</cp:revision>
  <cp:lastPrinted>2015-04-21T13:23:10Z</cp:lastPrinted>
  <dcterms:created xsi:type="dcterms:W3CDTF">2013-07-24T17:31:39Z</dcterms:created>
  <dcterms:modified xsi:type="dcterms:W3CDTF">2015-09-09T19:31:41Z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